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4" r:id="rId3"/>
    <p:sldId id="325" r:id="rId4"/>
    <p:sldId id="344" r:id="rId5"/>
    <p:sldId id="341" r:id="rId6"/>
    <p:sldId id="326" r:id="rId7"/>
    <p:sldId id="327" r:id="rId8"/>
    <p:sldId id="349" r:id="rId9"/>
    <p:sldId id="354" r:id="rId10"/>
    <p:sldId id="257" r:id="rId11"/>
    <p:sldId id="305" r:id="rId12"/>
    <p:sldId id="258" r:id="rId13"/>
    <p:sldId id="317" r:id="rId14"/>
    <p:sldId id="348" r:id="rId15"/>
    <p:sldId id="302" r:id="rId16"/>
    <p:sldId id="350" r:id="rId17"/>
    <p:sldId id="329" r:id="rId18"/>
    <p:sldId id="312" r:id="rId19"/>
    <p:sldId id="334" r:id="rId20"/>
    <p:sldId id="335" r:id="rId21"/>
    <p:sldId id="338" r:id="rId22"/>
    <p:sldId id="359" r:id="rId23"/>
    <p:sldId id="259" r:id="rId24"/>
    <p:sldId id="358" r:id="rId25"/>
    <p:sldId id="278" r:id="rId26"/>
    <p:sldId id="293" r:id="rId27"/>
    <p:sldId id="260" r:id="rId28"/>
    <p:sldId id="333" r:id="rId29"/>
    <p:sldId id="337" r:id="rId30"/>
    <p:sldId id="322" r:id="rId31"/>
    <p:sldId id="294" r:id="rId32"/>
    <p:sldId id="289" r:id="rId33"/>
    <p:sldId id="345" r:id="rId34"/>
    <p:sldId id="332" r:id="rId35"/>
    <p:sldId id="262" r:id="rId36"/>
    <p:sldId id="356" r:id="rId37"/>
    <p:sldId id="287" r:id="rId38"/>
    <p:sldId id="331" r:id="rId39"/>
    <p:sldId id="318" r:id="rId40"/>
    <p:sldId id="303" r:id="rId41"/>
    <p:sldId id="314" r:id="rId42"/>
    <p:sldId id="261" r:id="rId43"/>
    <p:sldId id="340" r:id="rId44"/>
    <p:sldId id="277" r:id="rId45"/>
    <p:sldId id="306" r:id="rId46"/>
    <p:sldId id="263" r:id="rId47"/>
    <p:sldId id="284" r:id="rId48"/>
    <p:sldId id="310" r:id="rId49"/>
    <p:sldId id="343" r:id="rId50"/>
    <p:sldId id="266" r:id="rId51"/>
    <p:sldId id="352" r:id="rId52"/>
    <p:sldId id="295" r:id="rId53"/>
    <p:sldId id="313" r:id="rId54"/>
    <p:sldId id="321" r:id="rId55"/>
    <p:sldId id="267" r:id="rId56"/>
    <p:sldId id="285" r:id="rId57"/>
    <p:sldId id="288" r:id="rId58"/>
    <p:sldId id="291" r:id="rId59"/>
    <p:sldId id="297" r:id="rId60"/>
    <p:sldId id="328" r:id="rId61"/>
    <p:sldId id="304" r:id="rId62"/>
    <p:sldId id="320" r:id="rId63"/>
    <p:sldId id="346" r:id="rId64"/>
    <p:sldId id="264" r:id="rId65"/>
    <p:sldId id="319" r:id="rId66"/>
    <p:sldId id="342" r:id="rId67"/>
    <p:sldId id="347" r:id="rId68"/>
    <p:sldId id="357" r:id="rId69"/>
    <p:sldId id="323" r:id="rId70"/>
    <p:sldId id="330" r:id="rId71"/>
    <p:sldId id="336" r:id="rId72"/>
    <p:sldId id="290" r:id="rId73"/>
    <p:sldId id="308" r:id="rId74"/>
    <p:sldId id="316" r:id="rId75"/>
    <p:sldId id="301" r:id="rId76"/>
    <p:sldId id="286" r:id="rId77"/>
    <p:sldId id="307" r:id="rId78"/>
    <p:sldId id="265" r:id="rId79"/>
    <p:sldId id="276" r:id="rId80"/>
    <p:sldId id="311" r:id="rId81"/>
    <p:sldId id="281" r:id="rId82"/>
    <p:sldId id="274" r:id="rId83"/>
    <p:sldId id="300" r:id="rId84"/>
    <p:sldId id="273" r:id="rId85"/>
    <p:sldId id="339" r:id="rId86"/>
    <p:sldId id="268" r:id="rId87"/>
    <p:sldId id="275" r:id="rId88"/>
    <p:sldId id="280" r:id="rId89"/>
    <p:sldId id="296" r:id="rId90"/>
    <p:sldId id="309" r:id="rId91"/>
    <p:sldId id="315" r:id="rId92"/>
    <p:sldId id="282" r:id="rId93"/>
    <p:sldId id="269" r:id="rId94"/>
    <p:sldId id="351" r:id="rId95"/>
    <p:sldId id="270" r:id="rId96"/>
    <p:sldId id="355" r:id="rId97"/>
    <p:sldId id="279" r:id="rId98"/>
    <p:sldId id="353" r:id="rId99"/>
    <p:sldId id="271" r:id="rId100"/>
    <p:sldId id="272" r:id="rId101"/>
    <p:sldId id="283" r:id="rId102"/>
    <p:sldId id="298" r:id="rId103"/>
    <p:sldId id="292" r:id="rId104"/>
    <p:sldId id="299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2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3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8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8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2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9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5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4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09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035F5-FBB6-4664-B7DE-27724A641F7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60AE8-0F7B-4E4F-A9E0-654A818C4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www.davesag.com/ItalyApril2003/index_1.html" TargetMode="Externa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"/>
            <a:ext cx="7772400" cy="1470025"/>
          </a:xfrm>
        </p:spPr>
        <p:txBody>
          <a:bodyPr/>
          <a:lstStyle/>
          <a:p>
            <a:r>
              <a:rPr lang="en-US" dirty="0" smtClean="0"/>
              <a:t>Review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905000"/>
            <a:ext cx="6400800" cy="1752600"/>
          </a:xfrm>
        </p:spPr>
        <p:txBody>
          <a:bodyPr/>
          <a:lstStyle/>
          <a:p>
            <a:r>
              <a:rPr lang="en-US" dirty="0" err="1" smtClean="0"/>
              <a:t>Paleolithic</a:t>
            </a:r>
            <a:r>
              <a:rPr lang="en-US" dirty="0" smtClean="0"/>
              <a:t>/Neolithic</a:t>
            </a:r>
          </a:p>
          <a:p>
            <a:r>
              <a:rPr lang="en-US" dirty="0" smtClean="0"/>
              <a:t>Early River Civilizations</a:t>
            </a:r>
          </a:p>
          <a:p>
            <a:r>
              <a:rPr lang="en-US" dirty="0" smtClean="0"/>
              <a:t>Classical </a:t>
            </a:r>
            <a:r>
              <a:rPr lang="en-US" dirty="0" err="1" smtClean="0"/>
              <a:t>Civs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4267200"/>
            <a:ext cx="84582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come from all the exams from January 2010-January 2014</a:t>
            </a:r>
          </a:p>
          <a:p>
            <a:pPr algn="ctr"/>
            <a:r>
              <a:rPr lang="en-US" dirty="0" smtClean="0"/>
              <a:t>Students should choose four or five earlier regents to review the questions related to this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Nomads</a:t>
            </a:r>
            <a:r>
              <a:rPr lang="en-US" sz="2400" dirty="0" smtClean="0"/>
              <a:t> (hunter-gatherers) followed herds (</a:t>
            </a:r>
            <a:r>
              <a:rPr lang="en-US" sz="2400" dirty="0" smtClean="0">
                <a:solidFill>
                  <a:srgbClr val="FF0000"/>
                </a:solidFill>
              </a:rPr>
              <a:t>migrate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Began in Africa – </a:t>
            </a:r>
            <a:r>
              <a:rPr lang="en-US" sz="2400" u="sng" dirty="0" smtClean="0"/>
              <a:t>East African Rift Valley</a:t>
            </a:r>
          </a:p>
          <a:p>
            <a:r>
              <a:rPr lang="en-US" sz="2400" dirty="0" smtClean="0"/>
              <a:t>Mary Leakey (</a:t>
            </a:r>
            <a:r>
              <a:rPr lang="en-US" sz="2400" dirty="0" smtClean="0">
                <a:solidFill>
                  <a:srgbClr val="FF0000"/>
                </a:solidFill>
              </a:rPr>
              <a:t>anthropologist</a:t>
            </a:r>
            <a:r>
              <a:rPr lang="en-US" sz="2400" dirty="0" smtClean="0"/>
              <a:t>) discovered some of early </a:t>
            </a:r>
            <a:r>
              <a:rPr lang="en-US" sz="2400" dirty="0" smtClean="0">
                <a:solidFill>
                  <a:srgbClr val="FF0000"/>
                </a:solidFill>
              </a:rPr>
              <a:t>hominid</a:t>
            </a:r>
            <a:r>
              <a:rPr lang="en-US" sz="2400" dirty="0" smtClean="0"/>
              <a:t> (human-like primate) remains </a:t>
            </a:r>
            <a:endParaRPr lang="en-US" sz="2400" dirty="0" smtClean="0"/>
          </a:p>
          <a:p>
            <a:r>
              <a:rPr lang="en-US" sz="2400" dirty="0" smtClean="0"/>
              <a:t>Migrated to Americas across Bering Strait</a:t>
            </a:r>
            <a:endParaRPr lang="en-US" sz="2400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101436" y="3564144"/>
            <a:ext cx="5943600" cy="3052640"/>
            <a:chOff x="192" y="671"/>
            <a:chExt cx="5280" cy="2881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816"/>
              <a:ext cx="5184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1181" y="2044"/>
              <a:ext cx="28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1pPr>
              <a:lvl2pPr marL="742950" indent="-28575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2pPr>
              <a:lvl3pPr marL="11430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3pPr>
              <a:lvl4pPr marL="16002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4pPr>
              <a:lvl5pPr marL="2057400" indent="-228600" eaLnBrk="0" hangingPunct="0"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FF0066"/>
                  </a:solidFill>
                  <a:latin typeface="Showcard Gothic" pitchFamily="82" charset="0"/>
                </a:defRPr>
              </a:lvl9pPr>
            </a:lstStyle>
            <a:p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©2004 </a:t>
              </a:r>
              <a:r>
                <a:rPr lang="en-US" sz="800">
                  <a:solidFill>
                    <a:schemeClr val="tx1"/>
                  </a:solidFill>
                  <a:latin typeface="Times New Roman" pitchFamily="18" charset="0"/>
                </a:rPr>
                <a:t>Wadsworth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solidFill>
                    <a:schemeClr val="tx1"/>
                  </a:solidFill>
                  <a:latin typeface="Times New Roman" pitchFamily="18" charset="0"/>
                </a:rPr>
                <a:t>™</a:t>
              </a:r>
              <a:r>
                <a:rPr lang="en-US" sz="600">
                  <a:solidFill>
                    <a:schemeClr val="tx1"/>
                  </a:solidFill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81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Hire German </a:t>
            </a:r>
            <a:r>
              <a:rPr lang="en-US" sz="2800" u="sng" dirty="0" smtClean="0"/>
              <a:t>mercenaries</a:t>
            </a:r>
          </a:p>
          <a:p>
            <a:r>
              <a:rPr lang="en-US" sz="2800" u="sng" dirty="0" smtClean="0"/>
              <a:t>Debasement</a:t>
            </a:r>
            <a:r>
              <a:rPr lang="en-US" sz="2800" dirty="0" smtClean="0"/>
              <a:t> of Coins</a:t>
            </a:r>
          </a:p>
          <a:p>
            <a:r>
              <a:rPr lang="en-US" sz="2800" dirty="0" smtClean="0"/>
              <a:t>Political upheavals – legions loyal to military leader not emperor, Commodus thought he was Hercules</a:t>
            </a:r>
          </a:p>
          <a:p>
            <a:r>
              <a:rPr lang="en-US" sz="2800" dirty="0" smtClean="0"/>
              <a:t>Invasions by </a:t>
            </a:r>
            <a:r>
              <a:rPr lang="en-US" sz="2800" dirty="0" smtClean="0">
                <a:solidFill>
                  <a:srgbClr val="FF0000"/>
                </a:solidFill>
              </a:rPr>
              <a:t>Huns</a:t>
            </a:r>
            <a:r>
              <a:rPr lang="en-US" sz="2800" dirty="0" smtClean="0"/>
              <a:t>, Visigoths, Vandals, etc.</a:t>
            </a:r>
          </a:p>
          <a:p>
            <a:endParaRPr lang="en-US" sz="2800" dirty="0"/>
          </a:p>
        </p:txBody>
      </p:sp>
      <p:pic>
        <p:nvPicPr>
          <p:cNvPr id="4" name="Picture 5" descr="Invasions_of_the_Roman_Empir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810000"/>
            <a:ext cx="4419600" cy="3095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40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75.  What </a:t>
            </a:r>
            <a:r>
              <a:rPr lang="en-US" dirty="0"/>
              <a:t>was one reason for the decline of both </a:t>
            </a:r>
            <a:r>
              <a:rPr lang="en-US" dirty="0" smtClean="0"/>
              <a:t>the Han </a:t>
            </a:r>
            <a:r>
              <a:rPr lang="en-US" dirty="0"/>
              <a:t>dynasty and the western Roman Empire?</a:t>
            </a:r>
          </a:p>
          <a:p>
            <a:pPr marL="0" indent="0">
              <a:buNone/>
            </a:pPr>
            <a:r>
              <a:rPr lang="en-US" dirty="0"/>
              <a:t>(1) outbreak of war between religious groups</a:t>
            </a:r>
          </a:p>
          <a:p>
            <a:pPr marL="0" indent="0">
              <a:buNone/>
            </a:pPr>
            <a:r>
              <a:rPr lang="en-US" dirty="0"/>
              <a:t>(2) inability to force back foreign invaders</a:t>
            </a:r>
          </a:p>
          <a:p>
            <a:pPr marL="0" indent="0">
              <a:buNone/>
            </a:pPr>
            <a:r>
              <a:rPr lang="en-US" dirty="0"/>
              <a:t>(3) efforts of the middle class to gain power </a:t>
            </a:r>
          </a:p>
          <a:p>
            <a:pPr marL="0" indent="0">
              <a:buNone/>
            </a:pPr>
            <a:r>
              <a:rPr lang="en-US" dirty="0"/>
              <a:t>(4) lack of a common currency</a:t>
            </a:r>
          </a:p>
        </p:txBody>
      </p:sp>
    </p:spTree>
    <p:extLst>
      <p:ext uri="{BB962C8B-B14F-4D97-AF65-F5344CB8AC3E}">
        <p14:creationId xmlns:p14="http://schemas.microsoft.com/office/powerpoint/2010/main" val="410755033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76.  Which </a:t>
            </a:r>
            <a:r>
              <a:rPr lang="en-US" dirty="0"/>
              <a:t>factor contributed to the fall of the Han</a:t>
            </a:r>
          </a:p>
          <a:p>
            <a:pPr marL="0" indent="0">
              <a:buNone/>
            </a:pPr>
            <a:r>
              <a:rPr lang="en-US" dirty="0"/>
              <a:t>dynasty, the fall of the Roman Empire, and the</a:t>
            </a:r>
          </a:p>
          <a:p>
            <a:pPr marL="0" indent="0">
              <a:buNone/>
            </a:pPr>
            <a:r>
              <a:rPr lang="en-US" dirty="0"/>
              <a:t>fall of the Abbasid Empire?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1) invasions by nomadic peoples from </a:t>
            </a:r>
            <a:r>
              <a:rPr lang="en-US" dirty="0" smtClean="0"/>
              <a:t>Central Asia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demands for religious freedom by Christians</a:t>
            </a:r>
          </a:p>
          <a:p>
            <a:pPr marL="0" indent="0">
              <a:buNone/>
            </a:pPr>
            <a:r>
              <a:rPr lang="en-US" dirty="0"/>
              <a:t>(3) long periods of drought that led to isolation</a:t>
            </a:r>
          </a:p>
          <a:p>
            <a:pPr marL="0" indent="0">
              <a:buNone/>
            </a:pPr>
            <a:r>
              <a:rPr lang="en-US" dirty="0"/>
              <a:t>(4) dependence on slaves to produce </a:t>
            </a:r>
            <a:r>
              <a:rPr lang="en-US" dirty="0" smtClean="0"/>
              <a:t>manufactured goods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6841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0"/>
            <a:ext cx="2362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Theme: Change—Collapse of </a:t>
            </a:r>
            <a:r>
              <a:rPr lang="en-US" sz="2000" dirty="0" smtClean="0"/>
              <a:t>Government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sudden death of a ruler, a defeat in war, or a successful revolution has </a:t>
            </a:r>
            <a:r>
              <a:rPr lang="en-US" sz="2000" dirty="0" smtClean="0"/>
              <a:t>often led </a:t>
            </a:r>
            <a:r>
              <a:rPr lang="en-US" sz="2000" dirty="0"/>
              <a:t>to the collapse of a government. Political, social, and economic changes </a:t>
            </a:r>
            <a:r>
              <a:rPr lang="en-US" sz="2000" dirty="0" smtClean="0"/>
              <a:t>have occurred </a:t>
            </a:r>
            <a:r>
              <a:rPr lang="en-US" sz="2000" dirty="0"/>
              <a:t>as a result of the collapse of a government.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Task</a:t>
            </a:r>
            <a:r>
              <a:rPr lang="en-US" sz="2000" dirty="0" smtClean="0"/>
              <a:t>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Select </a:t>
            </a:r>
            <a:r>
              <a:rPr lang="en-US" sz="2000" dirty="0"/>
              <a:t>two situations where the collapse of a government has led to </a:t>
            </a:r>
            <a:r>
              <a:rPr lang="en-US" sz="2000" dirty="0" smtClean="0"/>
              <a:t>significant changes </a:t>
            </a:r>
            <a:r>
              <a:rPr lang="en-US" sz="2000" dirty="0"/>
              <a:t>in a country or region and for each</a:t>
            </a:r>
          </a:p>
          <a:p>
            <a:pPr marL="0" indent="0">
              <a:buNone/>
            </a:pPr>
            <a:r>
              <a:rPr lang="en-US" sz="2000" dirty="0"/>
              <a:t>• Describe the historical circumstances that led to the collapse of a government</a:t>
            </a:r>
          </a:p>
          <a:p>
            <a:pPr marL="0" indent="0">
              <a:buNone/>
            </a:pPr>
            <a:r>
              <a:rPr lang="en-US" sz="2000" dirty="0"/>
              <a:t>• Discuss the political, social, and/or economic changes that occurred as a result </a:t>
            </a:r>
            <a:r>
              <a:rPr lang="en-US" sz="2000" dirty="0" smtClean="0"/>
              <a:t>of the </a:t>
            </a:r>
            <a:r>
              <a:rPr lang="en-US" sz="2000" dirty="0"/>
              <a:t>collapse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You </a:t>
            </a:r>
            <a:r>
              <a:rPr lang="en-US" sz="2000" dirty="0"/>
              <a:t>may use any situation from your study of global history and geography in which </a:t>
            </a:r>
            <a:r>
              <a:rPr lang="en-US" sz="2000" dirty="0" smtClean="0"/>
              <a:t>the collapse </a:t>
            </a:r>
            <a:r>
              <a:rPr lang="en-US" sz="2000" dirty="0"/>
              <a:t>of a government led to significant changes in a country or region. Some </a:t>
            </a:r>
            <a:r>
              <a:rPr lang="en-US" sz="2000" dirty="0" smtClean="0"/>
              <a:t>suggestions you </a:t>
            </a:r>
            <a:r>
              <a:rPr lang="en-US" sz="2000" dirty="0"/>
              <a:t>might wish to consider include collapse of the </a:t>
            </a:r>
            <a:r>
              <a:rPr lang="en-US" sz="2000" dirty="0">
                <a:solidFill>
                  <a:srgbClr val="FF0000"/>
                </a:solidFill>
              </a:rPr>
              <a:t>Roman Empire</a:t>
            </a:r>
            <a:r>
              <a:rPr lang="en-US" sz="2000" dirty="0"/>
              <a:t>, collapse of Louis </a:t>
            </a:r>
            <a:r>
              <a:rPr lang="en-US" sz="2000" dirty="0" smtClean="0"/>
              <a:t>XVI’s government</a:t>
            </a:r>
            <a:r>
              <a:rPr lang="en-US" sz="2000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139036238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Theme: </a:t>
            </a:r>
            <a:r>
              <a:rPr lang="en-US" sz="1800" dirty="0" smtClean="0"/>
              <a:t>Technology</a:t>
            </a:r>
          </a:p>
          <a:p>
            <a:pPr marL="0" indent="0">
              <a:buNone/>
            </a:pPr>
            <a:r>
              <a:rPr lang="en-US" sz="1800" dirty="0"/>
              <a:t>Throughout history, existing technology has been modified or replaced by new</a:t>
            </a:r>
          </a:p>
          <a:p>
            <a:pPr marL="0" indent="0">
              <a:buNone/>
            </a:pPr>
            <a:r>
              <a:rPr lang="en-US" sz="1800" dirty="0"/>
              <a:t>technological innovations. These new technological innovations have had various</a:t>
            </a:r>
          </a:p>
          <a:p>
            <a:pPr marL="0" indent="0">
              <a:buNone/>
            </a:pPr>
            <a:r>
              <a:rPr lang="en-US" sz="1800" dirty="0"/>
              <a:t>effects on societies and the world.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Task</a:t>
            </a:r>
            <a:r>
              <a:rPr lang="en-US" sz="1800" dirty="0" smtClean="0"/>
              <a:t>:</a:t>
            </a:r>
          </a:p>
          <a:p>
            <a:pPr marL="0" indent="0">
              <a:buNone/>
            </a:pPr>
            <a:r>
              <a:rPr lang="en-US" sz="1800" dirty="0"/>
              <a:t>Select two technological innovations and for each</a:t>
            </a:r>
          </a:p>
          <a:p>
            <a:pPr marL="0" indent="0">
              <a:buNone/>
            </a:pPr>
            <a:r>
              <a:rPr lang="en-US" sz="1800" dirty="0"/>
              <a:t>• Describe the existing technology that was replaced by this new technological</a:t>
            </a:r>
          </a:p>
          <a:p>
            <a:pPr marL="0" indent="0">
              <a:buNone/>
            </a:pPr>
            <a:r>
              <a:rPr lang="en-US" sz="1800" dirty="0"/>
              <a:t>innovation and how this new innovation changed the existing technology</a:t>
            </a:r>
          </a:p>
          <a:p>
            <a:pPr marL="0" indent="0">
              <a:buNone/>
            </a:pPr>
            <a:r>
              <a:rPr lang="en-US" sz="1800" dirty="0"/>
              <a:t>• Discuss the effects this new technological innovation has had on a society or </a:t>
            </a:r>
          </a:p>
          <a:p>
            <a:pPr marL="0" indent="0">
              <a:buNone/>
            </a:pPr>
            <a:r>
              <a:rPr lang="en-US" sz="1800" dirty="0"/>
              <a:t>the world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You may use any technological innovation from your study of global history and </a:t>
            </a:r>
            <a:r>
              <a:rPr lang="en-US" sz="1800" dirty="0" smtClean="0"/>
              <a:t>geography. Some </a:t>
            </a:r>
            <a:r>
              <a:rPr lang="en-US" sz="1800" dirty="0"/>
              <a:t>suggestions you might wish to consider include </a:t>
            </a:r>
            <a:r>
              <a:rPr lang="en-US" sz="1800" dirty="0">
                <a:solidFill>
                  <a:srgbClr val="FF0000"/>
                </a:solidFill>
              </a:rPr>
              <a:t>aqueducts</a:t>
            </a:r>
            <a:r>
              <a:rPr lang="en-US" sz="1800" dirty="0"/>
              <a:t>, gunpowder, printing </a:t>
            </a:r>
            <a:r>
              <a:rPr lang="en-US" sz="1800" dirty="0" smtClean="0"/>
              <a:t>press, caravel,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7094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8.  Some </a:t>
            </a:r>
            <a:r>
              <a:rPr lang="en-US" dirty="0"/>
              <a:t>archaeologists believe the earliest </a:t>
            </a:r>
            <a:r>
              <a:rPr lang="en-US" dirty="0" smtClean="0"/>
              <a:t>human presence </a:t>
            </a:r>
            <a:r>
              <a:rPr lang="en-US" dirty="0"/>
              <a:t>in the Americas is associated with the</a:t>
            </a:r>
          </a:p>
          <a:p>
            <a:pPr marL="0" indent="0">
              <a:buNone/>
            </a:pPr>
            <a:r>
              <a:rPr lang="en-US" dirty="0"/>
              <a:t>(1) migration of nomads across the Bering Strait</a:t>
            </a:r>
          </a:p>
          <a:p>
            <a:pPr marL="0" indent="0">
              <a:buNone/>
            </a:pPr>
            <a:r>
              <a:rPr lang="en-US" dirty="0"/>
              <a:t>(2) exploration of the Caribbean by Europeans</a:t>
            </a:r>
          </a:p>
          <a:p>
            <a:pPr marL="0" indent="0">
              <a:buNone/>
            </a:pPr>
            <a:r>
              <a:rPr lang="en-US" dirty="0"/>
              <a:t>(3) movement of tribes during the Bantu</a:t>
            </a:r>
          </a:p>
          <a:p>
            <a:pPr marL="0" indent="0">
              <a:buNone/>
            </a:pPr>
            <a:r>
              <a:rPr lang="en-US" dirty="0"/>
              <a:t>migration</a:t>
            </a:r>
          </a:p>
          <a:p>
            <a:pPr marL="0" indent="0">
              <a:buNone/>
            </a:pPr>
            <a:r>
              <a:rPr lang="en-US" dirty="0"/>
              <a:t>(4) journey of traders along the Silk Roads</a:t>
            </a:r>
          </a:p>
        </p:txBody>
      </p:sp>
    </p:spTree>
    <p:extLst>
      <p:ext uri="{BB962C8B-B14F-4D97-AF65-F5344CB8AC3E}">
        <p14:creationId xmlns:p14="http://schemas.microsoft.com/office/powerpoint/2010/main" val="1293457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56200" cy="1143000"/>
          </a:xfrm>
        </p:spPr>
        <p:txBody>
          <a:bodyPr/>
          <a:lstStyle/>
          <a:p>
            <a:r>
              <a:rPr lang="en-US" dirty="0" smtClean="0"/>
              <a:t>Neolithic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10,000 – due to glacial retreat and wooly mammoth dying out.</a:t>
            </a:r>
          </a:p>
          <a:p>
            <a:r>
              <a:rPr lang="en-US" u="sng" dirty="0" smtClean="0"/>
              <a:t>Domestication of plants and animals</a:t>
            </a:r>
          </a:p>
          <a:p>
            <a:r>
              <a:rPr lang="en-US" dirty="0" smtClean="0"/>
              <a:t>Permanent settlements (</a:t>
            </a:r>
            <a:r>
              <a:rPr lang="en-US" dirty="0" smtClean="0">
                <a:solidFill>
                  <a:srgbClr val="FF0000"/>
                </a:solidFill>
              </a:rPr>
              <a:t>urbanization</a:t>
            </a:r>
            <a:r>
              <a:rPr lang="en-US" dirty="0" smtClean="0"/>
              <a:t>) along rivers for fertile soil</a:t>
            </a:r>
          </a:p>
          <a:p>
            <a:r>
              <a:rPr lang="en-US" dirty="0" smtClean="0"/>
              <a:t>Increased populations</a:t>
            </a:r>
          </a:p>
          <a:p>
            <a:r>
              <a:rPr lang="en-US" dirty="0" smtClean="0"/>
              <a:t>New technology – irrigation, pottery, stone farm tools, writing</a:t>
            </a:r>
          </a:p>
          <a:p>
            <a:r>
              <a:rPr lang="en-US" dirty="0" smtClean="0"/>
              <a:t>New social hierarchy – priest-kings (</a:t>
            </a:r>
            <a:r>
              <a:rPr lang="en-US" dirty="0" smtClean="0">
                <a:solidFill>
                  <a:srgbClr val="FF0000"/>
                </a:solidFill>
              </a:rPr>
              <a:t>theocracies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Polytheistic</a:t>
            </a:r>
            <a:r>
              <a:rPr lang="en-US" dirty="0" smtClean="0"/>
              <a:t> religions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Traditional economy </a:t>
            </a:r>
            <a:r>
              <a:rPr lang="en-US" u="sng" dirty="0" smtClean="0"/>
              <a:t>(bartering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3" descr="kosh-p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7917" y="533400"/>
            <a:ext cx="3306081" cy="570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5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 What </a:t>
            </a:r>
            <a:r>
              <a:rPr lang="en-US" dirty="0"/>
              <a:t>is a major feature of a </a:t>
            </a:r>
            <a:r>
              <a:rPr lang="en-US" dirty="0">
                <a:solidFill>
                  <a:srgbClr val="FF0000"/>
                </a:solidFill>
              </a:rPr>
              <a:t>traditional economy?</a:t>
            </a:r>
          </a:p>
          <a:p>
            <a:pPr marL="0" indent="0">
              <a:buNone/>
            </a:pPr>
            <a:r>
              <a:rPr lang="en-US" dirty="0"/>
              <a:t>(1) nationalizing foreign-owned businesses</a:t>
            </a:r>
          </a:p>
          <a:p>
            <a:pPr marL="0" indent="0">
              <a:buNone/>
            </a:pPr>
            <a:r>
              <a:rPr lang="en-US" dirty="0"/>
              <a:t>(2) determining prices using a free market</a:t>
            </a:r>
          </a:p>
          <a:p>
            <a:pPr marL="0" indent="0">
              <a:buNone/>
            </a:pPr>
            <a:r>
              <a:rPr lang="en-US" dirty="0"/>
              <a:t>(3) establishing quotas based on five-year plans</a:t>
            </a:r>
          </a:p>
          <a:p>
            <a:pPr marL="0" indent="0">
              <a:buNone/>
            </a:pPr>
            <a:r>
              <a:rPr lang="en-US" dirty="0"/>
              <a:t>(4) bartering for goods and services</a:t>
            </a:r>
          </a:p>
        </p:txBody>
      </p:sp>
    </p:spTree>
    <p:extLst>
      <p:ext uri="{BB962C8B-B14F-4D97-AF65-F5344CB8AC3E}">
        <p14:creationId xmlns:p14="http://schemas.microsoft.com/office/powerpoint/2010/main" val="3080514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199"/>
            <a:ext cx="5562600" cy="385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58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814513"/>
            <a:ext cx="4700588" cy="387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99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 Which </a:t>
            </a:r>
            <a:r>
              <a:rPr lang="en-US" dirty="0"/>
              <a:t>Neolithic Revolution development </a:t>
            </a:r>
            <a:r>
              <a:rPr lang="en-US" u="sng" dirty="0"/>
              <a:t>led </a:t>
            </a:r>
            <a:r>
              <a:rPr lang="en-US" u="sng" dirty="0" smtClean="0"/>
              <a:t>to </a:t>
            </a:r>
            <a:r>
              <a:rPr lang="en-US" dirty="0" smtClean="0"/>
              <a:t>the </a:t>
            </a:r>
            <a:r>
              <a:rPr lang="en-US" dirty="0"/>
              <a:t>other three?</a:t>
            </a:r>
          </a:p>
          <a:p>
            <a:pPr marL="0" indent="0">
              <a:buNone/>
            </a:pPr>
            <a:r>
              <a:rPr lang="en-US" dirty="0"/>
              <a:t>(1) complex civilizations</a:t>
            </a:r>
          </a:p>
          <a:p>
            <a:pPr marL="0" indent="0">
              <a:buNone/>
            </a:pPr>
            <a:r>
              <a:rPr lang="en-US" dirty="0"/>
              <a:t>(2) surplus of food</a:t>
            </a:r>
          </a:p>
          <a:p>
            <a:pPr marL="0" indent="0">
              <a:buNone/>
            </a:pPr>
            <a:r>
              <a:rPr lang="en-US" dirty="0"/>
              <a:t>(3) division of labor</a:t>
            </a:r>
          </a:p>
          <a:p>
            <a:pPr marL="0" indent="0">
              <a:buNone/>
            </a:pPr>
            <a:r>
              <a:rPr lang="en-US" dirty="0"/>
              <a:t>(4) domestication of plants and animals</a:t>
            </a:r>
          </a:p>
        </p:txBody>
      </p:sp>
    </p:spTree>
    <p:extLst>
      <p:ext uri="{BB962C8B-B14F-4D97-AF65-F5344CB8AC3E}">
        <p14:creationId xmlns:p14="http://schemas.microsoft.com/office/powerpoint/2010/main" val="2158102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13.  Which </a:t>
            </a:r>
            <a:r>
              <a:rPr lang="en-US" dirty="0"/>
              <a:t>statement about the Neolithic </a:t>
            </a:r>
            <a:r>
              <a:rPr lang="en-US" dirty="0" smtClean="0"/>
              <a:t>Revolution is </a:t>
            </a:r>
            <a:r>
              <a:rPr lang="en-US" dirty="0"/>
              <a:t>an </a:t>
            </a:r>
            <a:r>
              <a:rPr lang="en-US" dirty="0">
                <a:solidFill>
                  <a:srgbClr val="FF0000"/>
                </a:solidFill>
              </a:rPr>
              <a:t>opinion</a:t>
            </a:r>
            <a:r>
              <a:rPr lang="en-US" dirty="0"/>
              <a:t> rather than a fact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Early peoples made greater </a:t>
            </a:r>
            <a:r>
              <a:rPr lang="en-US" dirty="0" smtClean="0"/>
              <a:t>cultural advancements </a:t>
            </a:r>
            <a:r>
              <a:rPr lang="en-US" dirty="0"/>
              <a:t>than did people of </a:t>
            </a:r>
            <a:r>
              <a:rPr lang="en-US" dirty="0" smtClean="0"/>
              <a:t>later civilizations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The Neolithic Revolution resulted in changes</a:t>
            </a:r>
          </a:p>
          <a:p>
            <a:pPr marL="0" indent="0">
              <a:buNone/>
            </a:pPr>
            <a:r>
              <a:rPr lang="en-US" dirty="0"/>
              <a:t>for nomadic peoples.</a:t>
            </a:r>
          </a:p>
          <a:p>
            <a:pPr marL="0" indent="0">
              <a:buNone/>
            </a:pPr>
            <a:r>
              <a:rPr lang="en-US" dirty="0"/>
              <a:t>(3) New technology was developed during </a:t>
            </a:r>
            <a:r>
              <a:rPr lang="en-US" dirty="0" smtClean="0"/>
              <a:t>the Neolithic </a:t>
            </a:r>
            <a:r>
              <a:rPr lang="en-US" dirty="0"/>
              <a:t>Revolution.</a:t>
            </a:r>
          </a:p>
          <a:p>
            <a:pPr marL="0" indent="0">
              <a:buNone/>
            </a:pPr>
            <a:r>
              <a:rPr lang="en-US" dirty="0"/>
              <a:t>(4) Agricultural developments resulted in the</a:t>
            </a:r>
          </a:p>
          <a:p>
            <a:pPr marL="0" indent="0">
              <a:buNone/>
            </a:pPr>
            <a:r>
              <a:rPr lang="en-US" dirty="0"/>
              <a:t>establishment of permanent settlements.</a:t>
            </a:r>
          </a:p>
        </p:txBody>
      </p:sp>
    </p:spTree>
    <p:extLst>
      <p:ext uri="{BB962C8B-B14F-4D97-AF65-F5344CB8AC3E}">
        <p14:creationId xmlns:p14="http://schemas.microsoft.com/office/powerpoint/2010/main" val="3276954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14.  The </a:t>
            </a:r>
            <a:r>
              <a:rPr lang="en-US" dirty="0"/>
              <a:t>Neolithic Revolution was a </a:t>
            </a:r>
            <a:r>
              <a:rPr lang="en-US" dirty="0">
                <a:solidFill>
                  <a:srgbClr val="FF0000"/>
                </a:solidFill>
              </a:rPr>
              <a:t>turning point </a:t>
            </a: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/>
              <a:t>history because</a:t>
            </a:r>
          </a:p>
          <a:p>
            <a:pPr marL="0" indent="0">
              <a:buNone/>
            </a:pPr>
            <a:r>
              <a:rPr lang="en-US" dirty="0"/>
              <a:t>(1) factories began to use </a:t>
            </a:r>
            <a:r>
              <a:rPr lang="en-US" dirty="0" smtClean="0"/>
              <a:t>assembly-line techniques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(2) new inventions led to overseas exploration</a:t>
            </a:r>
          </a:p>
          <a:p>
            <a:pPr marL="0" indent="0">
              <a:buNone/>
            </a:pPr>
            <a:r>
              <a:rPr lang="en-US" dirty="0"/>
              <a:t>(3) alternatives to hunting and </a:t>
            </a:r>
            <a:r>
              <a:rPr lang="en-US" dirty="0" smtClean="0"/>
              <a:t>gathering developed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the use of chemical fertilizers </a:t>
            </a:r>
            <a:r>
              <a:rPr lang="en-US" dirty="0" smtClean="0"/>
              <a:t>increased agricultural </a:t>
            </a:r>
            <a:r>
              <a:rPr lang="en-US" dirty="0"/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1861532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 In </a:t>
            </a:r>
            <a:r>
              <a:rPr lang="en-US" dirty="0"/>
              <a:t>which </a:t>
            </a:r>
            <a:r>
              <a:rPr lang="en-US" dirty="0">
                <a:solidFill>
                  <a:srgbClr val="FF0000"/>
                </a:solidFill>
              </a:rPr>
              <a:t>economic</a:t>
            </a:r>
            <a:r>
              <a:rPr lang="en-US" dirty="0"/>
              <a:t> system used by early</a:t>
            </a:r>
          </a:p>
          <a:p>
            <a:pPr marL="0" indent="0">
              <a:buNone/>
            </a:pPr>
            <a:r>
              <a:rPr lang="en-US" dirty="0"/>
              <a:t>civilizations are decisions about the distribution</a:t>
            </a:r>
          </a:p>
          <a:p>
            <a:pPr marL="0" indent="0">
              <a:buNone/>
            </a:pPr>
            <a:r>
              <a:rPr lang="en-US" dirty="0"/>
              <a:t>of goods based primarily on customs, beliefs, </a:t>
            </a:r>
            <a:r>
              <a:rPr lang="en-US" dirty="0" smtClean="0"/>
              <a:t>and habits?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mixed </a:t>
            </a:r>
            <a:r>
              <a:rPr lang="en-US" dirty="0" smtClean="0"/>
              <a:t>				(</a:t>
            </a:r>
            <a:r>
              <a:rPr lang="en-US" dirty="0"/>
              <a:t>3) traditional</a:t>
            </a:r>
          </a:p>
          <a:p>
            <a:pPr marL="0" indent="0">
              <a:buNone/>
            </a:pPr>
            <a:r>
              <a:rPr lang="en-US" dirty="0"/>
              <a:t>(2) free-market </a:t>
            </a:r>
            <a:r>
              <a:rPr lang="en-US" dirty="0" smtClean="0"/>
              <a:t>			(</a:t>
            </a:r>
            <a:r>
              <a:rPr lang="en-US" dirty="0"/>
              <a:t>4) command</a:t>
            </a:r>
          </a:p>
        </p:txBody>
      </p:sp>
    </p:spTree>
    <p:extLst>
      <p:ext uri="{BB962C8B-B14F-4D97-AF65-F5344CB8AC3E}">
        <p14:creationId xmlns:p14="http://schemas.microsoft.com/office/powerpoint/2010/main" val="238355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Economist</a:t>
            </a:r>
            <a:r>
              <a:rPr lang="en-US" dirty="0" smtClean="0"/>
              <a:t> – studies scarcity of goods and natural resources and how people obtains their wants/needs (ex – traditional, </a:t>
            </a:r>
            <a:r>
              <a:rPr lang="en-US" dirty="0" err="1" smtClean="0"/>
              <a:t>manorialism</a:t>
            </a:r>
            <a:r>
              <a:rPr lang="en-US" dirty="0" smtClean="0"/>
              <a:t>, </a:t>
            </a:r>
            <a:r>
              <a:rPr lang="en-US" dirty="0" err="1" smtClean="0"/>
              <a:t>mercantalism</a:t>
            </a:r>
            <a:r>
              <a:rPr lang="en-US" dirty="0" smtClean="0"/>
              <a:t>, capitalism/market)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Archaeologist</a:t>
            </a:r>
            <a:r>
              <a:rPr lang="en-US" dirty="0" smtClean="0"/>
              <a:t> – studies the artifacts of ancient civilizations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Anthropologist</a:t>
            </a:r>
            <a:r>
              <a:rPr lang="en-US" dirty="0" smtClean="0"/>
              <a:t> – studies how man interrelates with each other and/or develops (physical, cultural, social)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Geographers</a:t>
            </a:r>
            <a:r>
              <a:rPr lang="en-US" dirty="0" smtClean="0"/>
              <a:t>– studies how man has populated the earth and adapted it for his needs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3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16.  The </a:t>
            </a:r>
            <a:r>
              <a:rPr lang="en-US" dirty="0"/>
              <a:t>Neolithic Revolution is often considered a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turning point </a:t>
            </a:r>
            <a:r>
              <a:rPr lang="en-US" dirty="0"/>
              <a:t>in history because</a:t>
            </a:r>
          </a:p>
          <a:p>
            <a:pPr marL="0" indent="0">
              <a:buNone/>
            </a:pPr>
            <a:r>
              <a:rPr lang="en-US" dirty="0"/>
              <a:t>(1) city dwellers learned to control fire</a:t>
            </a:r>
          </a:p>
          <a:p>
            <a:pPr marL="0" indent="0">
              <a:buNone/>
            </a:pPr>
            <a:r>
              <a:rPr lang="en-US" dirty="0"/>
              <a:t>(2) societies became more nomadic</a:t>
            </a:r>
          </a:p>
          <a:p>
            <a:pPr marL="0" indent="0">
              <a:buNone/>
            </a:pPr>
            <a:r>
              <a:rPr lang="en-US" dirty="0"/>
              <a:t>(3) nuclear families evolved into </a:t>
            </a:r>
            <a:r>
              <a:rPr lang="en-US" dirty="0" smtClean="0"/>
              <a:t>extended families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permanent settlements developed in </a:t>
            </a:r>
            <a:r>
              <a:rPr lang="en-US" dirty="0" smtClean="0"/>
              <a:t>river valleys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91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17.  The </a:t>
            </a:r>
            <a:r>
              <a:rPr lang="en-US" dirty="0"/>
              <a:t>best definition of </a:t>
            </a:r>
            <a:r>
              <a:rPr lang="en-US" dirty="0">
                <a:solidFill>
                  <a:srgbClr val="FF0000"/>
                </a:solidFill>
              </a:rPr>
              <a:t>subsistence agriculture</a:t>
            </a:r>
            <a:r>
              <a:rPr lang="en-US" dirty="0"/>
              <a:t> is</a:t>
            </a:r>
          </a:p>
          <a:p>
            <a:pPr marL="0" indent="0">
              <a:buNone/>
            </a:pPr>
            <a:r>
              <a:rPr lang="en-US" dirty="0"/>
              <a:t>(1) supplying crops for overseas exports</a:t>
            </a:r>
          </a:p>
          <a:p>
            <a:pPr marL="0" indent="0">
              <a:buNone/>
            </a:pPr>
            <a:r>
              <a:rPr lang="en-US" dirty="0"/>
              <a:t>(2) bartering crops for manufactured goods</a:t>
            </a:r>
          </a:p>
          <a:p>
            <a:pPr marL="0" indent="0">
              <a:buNone/>
            </a:pPr>
            <a:r>
              <a:rPr lang="en-US" dirty="0"/>
              <a:t>(3) storing surplus food in case of famine</a:t>
            </a:r>
          </a:p>
          <a:p>
            <a:pPr marL="0" indent="0">
              <a:buNone/>
            </a:pPr>
            <a:r>
              <a:rPr lang="en-US" dirty="0"/>
              <a:t>(4) producing just enough food for a family’s use</a:t>
            </a:r>
          </a:p>
        </p:txBody>
      </p:sp>
    </p:spTree>
    <p:extLst>
      <p:ext uri="{BB962C8B-B14F-4D97-AF65-F5344CB8AC3E}">
        <p14:creationId xmlns:p14="http://schemas.microsoft.com/office/powerpoint/2010/main" val="2208025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Throughout history, many changes have occurred in the way food is produced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Some of the major changes occurred during the </a:t>
            </a:r>
            <a:r>
              <a:rPr lang="en-US" dirty="0">
                <a:solidFill>
                  <a:srgbClr val="FF0000"/>
                </a:solidFill>
              </a:rPr>
              <a:t>Neolithic Revolution</a:t>
            </a:r>
            <a:r>
              <a:rPr lang="en-US" dirty="0"/>
              <a:t>, </a:t>
            </a:r>
            <a:r>
              <a:rPr lang="en-US" dirty="0" smtClean="0"/>
              <a:t>Agrarian (Agricultural</a:t>
            </a:r>
            <a:r>
              <a:rPr lang="en-US" dirty="0"/>
              <a:t>) Revolution, and the Green Revolution. These changes in </a:t>
            </a:r>
            <a:r>
              <a:rPr lang="en-US" dirty="0" smtClean="0"/>
              <a:t>food production </a:t>
            </a:r>
            <a:r>
              <a:rPr lang="en-US" dirty="0"/>
              <a:t>had political, social, and economic effects on societies and regions.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Task:</a:t>
            </a:r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food production revolutions mentioned in the historical context and </a:t>
            </a:r>
          </a:p>
          <a:p>
            <a:pPr marL="0" indent="0">
              <a:buNone/>
            </a:pPr>
            <a:r>
              <a:rPr lang="en-US" dirty="0"/>
              <a:t>for each</a:t>
            </a:r>
          </a:p>
          <a:p>
            <a:pPr marL="0" indent="0">
              <a:buNone/>
            </a:pPr>
            <a:r>
              <a:rPr lang="en-US" dirty="0"/>
              <a:t>• Describe the change in food production during that revolution</a:t>
            </a:r>
          </a:p>
          <a:p>
            <a:pPr marL="0" indent="0">
              <a:buNone/>
            </a:pPr>
            <a:r>
              <a:rPr lang="en-US" dirty="0"/>
              <a:t>• Discuss political, social, and/or economic effects the change in food</a:t>
            </a:r>
          </a:p>
          <a:p>
            <a:pPr marL="0" indent="0">
              <a:buNone/>
            </a:pPr>
            <a:r>
              <a:rPr lang="en-US" dirty="0"/>
              <a:t>production had on society or a region</a:t>
            </a:r>
          </a:p>
        </p:txBody>
      </p:sp>
    </p:spTree>
    <p:extLst>
      <p:ext uri="{BB962C8B-B14F-4D97-AF65-F5344CB8AC3E}">
        <p14:creationId xmlns:p14="http://schemas.microsoft.com/office/powerpoint/2010/main" val="2573030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riv-v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860788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16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 The </a:t>
            </a:r>
            <a:r>
              <a:rPr lang="en-US" dirty="0"/>
              <a:t>Indus and Huang He (Yellow) </a:t>
            </a:r>
            <a:r>
              <a:rPr lang="en-US" dirty="0">
                <a:solidFill>
                  <a:srgbClr val="FF0000"/>
                </a:solidFill>
              </a:rPr>
              <a:t>rivers</a:t>
            </a:r>
            <a:r>
              <a:rPr lang="en-US" dirty="0"/>
              <a:t> are </a:t>
            </a:r>
            <a:r>
              <a:rPr lang="en-US" dirty="0" smtClean="0"/>
              <a:t>both closely </a:t>
            </a:r>
            <a:r>
              <a:rPr lang="en-US" dirty="0"/>
              <a:t>associated with</a:t>
            </a:r>
          </a:p>
          <a:p>
            <a:pPr marL="0" indent="0">
              <a:buNone/>
            </a:pPr>
            <a:r>
              <a:rPr lang="en-US" dirty="0"/>
              <a:t>(1) border disputes</a:t>
            </a:r>
          </a:p>
          <a:p>
            <a:pPr marL="0" indent="0">
              <a:buNone/>
            </a:pPr>
            <a:r>
              <a:rPr lang="en-US" dirty="0"/>
              <a:t>(2) sacred biblical sites</a:t>
            </a:r>
          </a:p>
          <a:p>
            <a:pPr marL="0" indent="0">
              <a:buNone/>
            </a:pPr>
            <a:r>
              <a:rPr lang="en-US" dirty="0"/>
              <a:t>(3) cradles of early civilization</a:t>
            </a:r>
          </a:p>
          <a:p>
            <a:pPr marL="0" indent="0">
              <a:buNone/>
            </a:pPr>
            <a:r>
              <a:rPr lang="en-US" dirty="0"/>
              <a:t>(4) oil discoveries</a:t>
            </a:r>
          </a:p>
        </p:txBody>
      </p:sp>
    </p:spTree>
    <p:extLst>
      <p:ext uri="{BB962C8B-B14F-4D97-AF65-F5344CB8AC3E}">
        <p14:creationId xmlns:p14="http://schemas.microsoft.com/office/powerpoint/2010/main" val="16005098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19.  One </a:t>
            </a:r>
            <a:r>
              <a:rPr lang="en-US" dirty="0"/>
              <a:t>way in which the ancient Sumerians,</a:t>
            </a:r>
          </a:p>
          <a:p>
            <a:pPr marL="0" indent="0">
              <a:buNone/>
            </a:pPr>
            <a:r>
              <a:rPr lang="en-US" dirty="0"/>
              <a:t>Egyptians, and Mayas are similar is that these</a:t>
            </a:r>
          </a:p>
          <a:p>
            <a:pPr marL="0" indent="0">
              <a:buNone/>
            </a:pPr>
            <a:r>
              <a:rPr lang="en-US" dirty="0"/>
              <a:t>civilizations </a:t>
            </a:r>
            <a:r>
              <a:rPr lang="en-US" dirty="0" smtClean="0"/>
              <a:t>developed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irrigation systems</a:t>
            </a:r>
          </a:p>
          <a:p>
            <a:pPr marL="0" indent="0">
              <a:buNone/>
            </a:pPr>
            <a:r>
              <a:rPr lang="en-US" dirty="0"/>
              <a:t>(2) iron weapons</a:t>
            </a:r>
          </a:p>
          <a:p>
            <a:pPr marL="0" indent="0">
              <a:buNone/>
            </a:pPr>
            <a:r>
              <a:rPr lang="en-US" dirty="0"/>
              <a:t>(3) wheeled vehicles</a:t>
            </a:r>
          </a:p>
          <a:p>
            <a:pPr marL="0" indent="0">
              <a:buNone/>
            </a:pPr>
            <a:r>
              <a:rPr lang="en-US" dirty="0"/>
              <a:t>(4) block printing systems</a:t>
            </a:r>
          </a:p>
        </p:txBody>
      </p:sp>
    </p:spTree>
    <p:extLst>
      <p:ext uri="{BB962C8B-B14F-4D97-AF65-F5344CB8AC3E}">
        <p14:creationId xmlns:p14="http://schemas.microsoft.com/office/powerpoint/2010/main" val="8709396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20.  Which </a:t>
            </a:r>
            <a:r>
              <a:rPr lang="en-US" dirty="0">
                <a:solidFill>
                  <a:srgbClr val="FF0000"/>
                </a:solidFill>
              </a:rPr>
              <a:t>geographic</a:t>
            </a:r>
            <a:r>
              <a:rPr lang="en-US" dirty="0"/>
              <a:t> feature did the earliest</a:t>
            </a:r>
          </a:p>
          <a:p>
            <a:pPr marL="0" indent="0">
              <a:buNone/>
            </a:pPr>
            <a:r>
              <a:rPr lang="en-US" dirty="0"/>
              <a:t>civilizations in Egypt, India, and China have in</a:t>
            </a:r>
          </a:p>
          <a:p>
            <a:pPr marL="0" indent="0">
              <a:buNone/>
            </a:pPr>
            <a:r>
              <a:rPr lang="en-US" dirty="0"/>
              <a:t>common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mountains that provided protection from</a:t>
            </a:r>
          </a:p>
          <a:p>
            <a:pPr marL="0" indent="0">
              <a:buNone/>
            </a:pPr>
            <a:r>
              <a:rPr lang="en-US" dirty="0"/>
              <a:t>invasion</a:t>
            </a:r>
          </a:p>
          <a:p>
            <a:pPr marL="0" indent="0">
              <a:buNone/>
            </a:pPr>
            <a:r>
              <a:rPr lang="en-US" dirty="0"/>
              <a:t>(2) rivers that increased the fertility of the land</a:t>
            </a:r>
          </a:p>
          <a:p>
            <a:pPr marL="0" indent="0">
              <a:buNone/>
            </a:pPr>
            <a:r>
              <a:rPr lang="en-US" dirty="0"/>
              <a:t>by flooding</a:t>
            </a:r>
          </a:p>
          <a:p>
            <a:pPr marL="0" indent="0">
              <a:buNone/>
            </a:pPr>
            <a:r>
              <a:rPr lang="en-US" dirty="0"/>
              <a:t>(3) vast forests that supplied lumber for building</a:t>
            </a:r>
          </a:p>
          <a:p>
            <a:pPr marL="0" indent="0">
              <a:buNone/>
            </a:pPr>
            <a:r>
              <a:rPr lang="en-US" dirty="0"/>
              <a:t>(4) tropical climates that included monsoons</a:t>
            </a:r>
          </a:p>
        </p:txBody>
      </p:sp>
    </p:spTree>
    <p:extLst>
      <p:ext uri="{BB962C8B-B14F-4D97-AF65-F5344CB8AC3E}">
        <p14:creationId xmlns:p14="http://schemas.microsoft.com/office/powerpoint/2010/main" val="1857392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Mesopotamia - Sumerians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Competitive city-states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Ziggurats</a:t>
            </a:r>
            <a:r>
              <a:rPr lang="en-US" sz="2800" dirty="0" smtClean="0"/>
              <a:t> (temples)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Cuneiform</a:t>
            </a:r>
            <a:r>
              <a:rPr lang="en-US" sz="2800" dirty="0" smtClean="0"/>
              <a:t> </a:t>
            </a:r>
            <a:r>
              <a:rPr lang="en-US" sz="2800" dirty="0" smtClean="0"/>
              <a:t>writing – Epic of Gilgamesh</a:t>
            </a:r>
            <a:endParaRPr lang="en-US" sz="2800" dirty="0" smtClean="0"/>
          </a:p>
          <a:p>
            <a:r>
              <a:rPr lang="en-US" sz="2800" dirty="0" smtClean="0"/>
              <a:t>Irrigation (rivers flood erratically)</a:t>
            </a:r>
          </a:p>
          <a:p>
            <a:r>
              <a:rPr lang="en-US" sz="2800" dirty="0" smtClean="0"/>
              <a:t>Math based on 60</a:t>
            </a:r>
          </a:p>
          <a:p>
            <a:r>
              <a:rPr lang="en-US" sz="2800" dirty="0" smtClean="0"/>
              <a:t>Queen </a:t>
            </a:r>
            <a:r>
              <a:rPr lang="en-US" sz="2800" dirty="0" err="1" smtClean="0"/>
              <a:t>Puabi</a:t>
            </a:r>
            <a:r>
              <a:rPr lang="en-US" sz="2800" dirty="0" smtClean="0"/>
              <a:t> had human sacrifices</a:t>
            </a:r>
          </a:p>
          <a:p>
            <a:r>
              <a:rPr lang="en-US" sz="2800" dirty="0" smtClean="0"/>
              <a:t>Destroyed easily by </a:t>
            </a:r>
            <a:r>
              <a:rPr lang="en-US" sz="2800" dirty="0" err="1" smtClean="0"/>
              <a:t>Akkadians</a:t>
            </a:r>
            <a:r>
              <a:rPr lang="en-US" sz="2800" dirty="0" smtClean="0"/>
              <a:t> – no natural barriers</a:t>
            </a:r>
            <a:endParaRPr lang="en-US" sz="2800" dirty="0"/>
          </a:p>
        </p:txBody>
      </p:sp>
      <p:pic>
        <p:nvPicPr>
          <p:cNvPr id="4" name="Picture 1027" descr="map01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93" y="304800"/>
            <a:ext cx="4881214" cy="2895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sumeria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86200"/>
            <a:ext cx="1980092" cy="220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9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 Why </a:t>
            </a:r>
            <a:r>
              <a:rPr lang="en-US" dirty="0"/>
              <a:t>is Southeast Asia considered a crossroads?</a:t>
            </a:r>
          </a:p>
          <a:p>
            <a:pPr marL="0" indent="0">
              <a:buNone/>
            </a:pPr>
            <a:r>
              <a:rPr lang="en-US" dirty="0"/>
              <a:t>(1) Large deposits of oil are available.</a:t>
            </a:r>
          </a:p>
          <a:p>
            <a:pPr marL="0" indent="0">
              <a:buNone/>
            </a:pPr>
            <a:r>
              <a:rPr lang="en-US" dirty="0"/>
              <a:t>(2) A number of trade routes intersect.</a:t>
            </a:r>
          </a:p>
          <a:p>
            <a:pPr marL="0" indent="0">
              <a:buNone/>
            </a:pPr>
            <a:r>
              <a:rPr lang="en-US" dirty="0"/>
              <a:t>(3) A single culture is dominant.</a:t>
            </a:r>
          </a:p>
          <a:p>
            <a:pPr marL="0" indent="0">
              <a:buNone/>
            </a:pPr>
            <a:r>
              <a:rPr lang="en-US" dirty="0"/>
              <a:t>(4) Rivers serve as highways.</a:t>
            </a:r>
          </a:p>
        </p:txBody>
      </p:sp>
    </p:spTree>
    <p:extLst>
      <p:ext uri="{BB962C8B-B14F-4D97-AF65-F5344CB8AC3E}">
        <p14:creationId xmlns:p14="http://schemas.microsoft.com/office/powerpoint/2010/main" val="679284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 Which </a:t>
            </a:r>
            <a:r>
              <a:rPr lang="en-US" dirty="0"/>
              <a:t>name identifies the region located</a:t>
            </a:r>
          </a:p>
          <a:p>
            <a:pPr marL="0" indent="0">
              <a:buNone/>
            </a:pPr>
            <a:r>
              <a:rPr lang="en-US" dirty="0"/>
              <a:t>between the Tigris and Euphrates rivers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Cape of Good Hope </a:t>
            </a:r>
            <a:r>
              <a:rPr lang="en-US" dirty="0" smtClean="0"/>
              <a:t>	(</a:t>
            </a:r>
            <a:r>
              <a:rPr lang="en-US" dirty="0"/>
              <a:t>3) Mesopotamia</a:t>
            </a:r>
          </a:p>
          <a:p>
            <a:pPr marL="0" indent="0">
              <a:buNone/>
            </a:pPr>
            <a:r>
              <a:rPr lang="en-US" dirty="0"/>
              <a:t>(2) Sinai Peninsula </a:t>
            </a:r>
            <a:r>
              <a:rPr lang="en-US" dirty="0" smtClean="0"/>
              <a:t>		(</a:t>
            </a:r>
            <a:r>
              <a:rPr lang="en-US" dirty="0"/>
              <a:t>4) Horn of Africa</a:t>
            </a:r>
          </a:p>
        </p:txBody>
      </p:sp>
    </p:spTree>
    <p:extLst>
      <p:ext uri="{BB962C8B-B14F-4D97-AF65-F5344CB8AC3E}">
        <p14:creationId xmlns:p14="http://schemas.microsoft.com/office/powerpoint/2010/main" val="387393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An </a:t>
            </a:r>
            <a:r>
              <a:rPr lang="en-US" dirty="0">
                <a:solidFill>
                  <a:srgbClr val="FF0000"/>
                </a:solidFill>
              </a:rPr>
              <a:t>economist</a:t>
            </a:r>
            <a:r>
              <a:rPr lang="en-US" dirty="0"/>
              <a:t> who focused on ancient societies</a:t>
            </a:r>
          </a:p>
          <a:p>
            <a:pPr marL="0" indent="0">
              <a:buNone/>
            </a:pPr>
            <a:r>
              <a:rPr lang="en-US" dirty="0"/>
              <a:t>would most likely study the</a:t>
            </a:r>
          </a:p>
          <a:p>
            <a:pPr marL="0" indent="0">
              <a:buNone/>
            </a:pPr>
            <a:r>
              <a:rPr lang="en-US" dirty="0"/>
              <a:t>(1) development of trade</a:t>
            </a:r>
          </a:p>
          <a:p>
            <a:pPr marL="0" indent="0">
              <a:buNone/>
            </a:pPr>
            <a:r>
              <a:rPr lang="en-US" dirty="0"/>
              <a:t>(2) evolution of family patterns</a:t>
            </a:r>
          </a:p>
          <a:p>
            <a:pPr marL="0" indent="0">
              <a:buNone/>
            </a:pPr>
            <a:r>
              <a:rPr lang="en-US" dirty="0"/>
              <a:t>(3) effect of fire on the lives of the people</a:t>
            </a:r>
          </a:p>
          <a:p>
            <a:pPr marL="0" indent="0">
              <a:buNone/>
            </a:pPr>
            <a:r>
              <a:rPr lang="en-US" dirty="0"/>
              <a:t>(4) role of religion in river valley civilizations</a:t>
            </a:r>
          </a:p>
        </p:txBody>
      </p:sp>
    </p:spTree>
    <p:extLst>
      <p:ext uri="{BB962C8B-B14F-4D97-AF65-F5344CB8AC3E}">
        <p14:creationId xmlns:p14="http://schemas.microsoft.com/office/powerpoint/2010/main" val="17656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 The </a:t>
            </a:r>
            <a:r>
              <a:rPr lang="en-US" dirty="0"/>
              <a:t>development of which early civilization </a:t>
            </a:r>
            <a:r>
              <a:rPr lang="en-US" dirty="0" smtClean="0"/>
              <a:t>was influenced </a:t>
            </a:r>
            <a:r>
              <a:rPr lang="en-US" dirty="0"/>
              <a:t>most directly by the Tigris River, </a:t>
            </a:r>
            <a:r>
              <a:rPr lang="en-US" dirty="0" smtClean="0"/>
              <a:t>the Zagros </a:t>
            </a:r>
            <a:r>
              <a:rPr lang="en-US" dirty="0"/>
              <a:t>Mountains, and the Syrian Desert?</a:t>
            </a:r>
          </a:p>
          <a:p>
            <a:pPr marL="0" indent="0">
              <a:buNone/>
            </a:pPr>
            <a:r>
              <a:rPr lang="en-US" dirty="0"/>
              <a:t>(1) Chinese </a:t>
            </a:r>
            <a:r>
              <a:rPr lang="en-US" dirty="0" smtClean="0"/>
              <a:t>		(</a:t>
            </a:r>
            <a:r>
              <a:rPr lang="en-US" dirty="0"/>
              <a:t>3) Egyptian</a:t>
            </a:r>
          </a:p>
          <a:p>
            <a:pPr marL="0" indent="0">
              <a:buNone/>
            </a:pPr>
            <a:r>
              <a:rPr lang="en-US" dirty="0"/>
              <a:t>(2) Maya </a:t>
            </a:r>
            <a:r>
              <a:rPr lang="en-US" dirty="0" smtClean="0"/>
              <a:t>			(</a:t>
            </a:r>
            <a:r>
              <a:rPr lang="en-US" dirty="0"/>
              <a:t>4) Mesopotamian</a:t>
            </a:r>
          </a:p>
        </p:txBody>
      </p:sp>
    </p:spTree>
    <p:extLst>
      <p:ext uri="{BB962C8B-B14F-4D97-AF65-F5344CB8AC3E}">
        <p14:creationId xmlns:p14="http://schemas.microsoft.com/office/powerpoint/2010/main" val="35306325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 The </a:t>
            </a:r>
            <a:r>
              <a:rPr lang="en-US" dirty="0"/>
              <a:t>ancient Sumerians </a:t>
            </a:r>
            <a:r>
              <a:rPr lang="en-US" dirty="0">
                <a:solidFill>
                  <a:srgbClr val="FF0000"/>
                </a:solidFill>
              </a:rPr>
              <a:t>modified</a:t>
            </a:r>
            <a:r>
              <a:rPr lang="en-US" dirty="0"/>
              <a:t> their</a:t>
            </a:r>
          </a:p>
          <a:p>
            <a:pPr marL="0" indent="0">
              <a:buNone/>
            </a:pPr>
            <a:r>
              <a:rPr lang="en-US" dirty="0"/>
              <a:t>environment to increase food production by</a:t>
            </a:r>
          </a:p>
          <a:p>
            <a:pPr marL="0" indent="0">
              <a:buNone/>
            </a:pPr>
            <a:r>
              <a:rPr lang="en-US" dirty="0"/>
              <a:t>(1) building terraces</a:t>
            </a:r>
          </a:p>
          <a:p>
            <a:pPr marL="0" indent="0">
              <a:buNone/>
            </a:pPr>
            <a:r>
              <a:rPr lang="en-US" dirty="0"/>
              <a:t>(2) removing rain forests</a:t>
            </a:r>
          </a:p>
          <a:p>
            <a:pPr marL="0" indent="0">
              <a:buNone/>
            </a:pPr>
            <a:r>
              <a:rPr lang="en-US" dirty="0"/>
              <a:t>(3) digging irrigation canals</a:t>
            </a:r>
          </a:p>
          <a:p>
            <a:pPr marL="0" indent="0">
              <a:buNone/>
            </a:pPr>
            <a:r>
              <a:rPr lang="en-US" dirty="0"/>
              <a:t>(4) developing </a:t>
            </a:r>
            <a:r>
              <a:rPr lang="en-US" dirty="0" err="1"/>
              <a:t>chinampas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3444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5"/>
            </a:pPr>
            <a:r>
              <a:rPr lang="en-US" dirty="0" smtClean="0"/>
              <a:t>Which </a:t>
            </a:r>
            <a:r>
              <a:rPr lang="en-US" dirty="0"/>
              <a:t>river system is found in Mesopotamia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Nile River</a:t>
            </a:r>
          </a:p>
          <a:p>
            <a:pPr marL="0" indent="0">
              <a:buNone/>
            </a:pPr>
            <a:r>
              <a:rPr lang="en-US" dirty="0"/>
              <a:t>(2) Yellow River</a:t>
            </a:r>
          </a:p>
          <a:p>
            <a:pPr marL="0" indent="0">
              <a:buNone/>
            </a:pPr>
            <a:r>
              <a:rPr lang="en-US" dirty="0"/>
              <a:t>(3) Tigris and Euphrates rivers</a:t>
            </a:r>
          </a:p>
          <a:p>
            <a:pPr marL="0" indent="0">
              <a:buNone/>
            </a:pPr>
            <a:r>
              <a:rPr lang="en-US" dirty="0"/>
              <a:t>(4) Ganges and Brahmaputra rivers</a:t>
            </a:r>
          </a:p>
        </p:txBody>
      </p:sp>
    </p:spTree>
    <p:extLst>
      <p:ext uri="{BB962C8B-B14F-4D97-AF65-F5344CB8AC3E}">
        <p14:creationId xmlns:p14="http://schemas.microsoft.com/office/powerpoint/2010/main" val="2768011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26.  One </a:t>
            </a:r>
            <a:r>
              <a:rPr lang="en-US" dirty="0"/>
              <a:t>way in which The </a:t>
            </a:r>
            <a:r>
              <a:rPr lang="en-US" dirty="0">
                <a:solidFill>
                  <a:srgbClr val="FF0000"/>
                </a:solidFill>
              </a:rPr>
              <a:t>Epic of Gilgamesh</a:t>
            </a:r>
            <a:r>
              <a:rPr lang="en-US" dirty="0"/>
              <a:t>, </a:t>
            </a:r>
            <a:r>
              <a:rPr lang="en-US" dirty="0" smtClean="0"/>
              <a:t>The Odyssey</a:t>
            </a:r>
            <a:r>
              <a:rPr lang="en-US" dirty="0"/>
              <a:t>, and The </a:t>
            </a:r>
            <a:r>
              <a:rPr lang="en-US" dirty="0" err="1"/>
              <a:t>Mah¯abh¯arata</a:t>
            </a:r>
            <a:r>
              <a:rPr lang="en-US" dirty="0"/>
              <a:t> are similar is </a:t>
            </a:r>
            <a:r>
              <a:rPr lang="en-US" dirty="0" smtClean="0"/>
              <a:t>that they </a:t>
            </a:r>
            <a:r>
              <a:rPr lang="en-US" dirty="0"/>
              <a:t>are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1) sets of written legal principles that spell </a:t>
            </a:r>
            <a:r>
              <a:rPr lang="en-US" dirty="0" smtClean="0"/>
              <a:t>out the </a:t>
            </a:r>
            <a:r>
              <a:rPr lang="en-US" dirty="0"/>
              <a:t>rights of citizens</a:t>
            </a:r>
          </a:p>
          <a:p>
            <a:pPr marL="0" indent="0">
              <a:buNone/>
            </a:pPr>
            <a:r>
              <a:rPr lang="en-US" dirty="0"/>
              <a:t>(2) stories that are tied to monotheistic </a:t>
            </a:r>
            <a:r>
              <a:rPr lang="en-US" dirty="0" smtClean="0"/>
              <a:t>religious beliefs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paintings that depict heroes and </a:t>
            </a:r>
            <a:r>
              <a:rPr lang="en-US" dirty="0" smtClean="0"/>
              <a:t>cultural values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works of literature that give </a:t>
            </a:r>
            <a:r>
              <a:rPr lang="en-US" dirty="0" smtClean="0"/>
              <a:t>historians information </a:t>
            </a:r>
            <a:r>
              <a:rPr lang="en-US" dirty="0"/>
              <a:t>about early civilizations</a:t>
            </a:r>
          </a:p>
        </p:txBody>
      </p:sp>
    </p:spTree>
    <p:extLst>
      <p:ext uri="{BB962C8B-B14F-4D97-AF65-F5344CB8AC3E}">
        <p14:creationId xmlns:p14="http://schemas.microsoft.com/office/powerpoint/2010/main" val="201792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Theme:  Technology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Throughout history, societies have developed significant technological</a:t>
            </a:r>
          </a:p>
          <a:p>
            <a:pPr marL="0" indent="0">
              <a:buNone/>
            </a:pPr>
            <a:r>
              <a:rPr lang="en-US" dirty="0"/>
              <a:t>innovations. These technological innovations have had both positive and negative</a:t>
            </a:r>
          </a:p>
          <a:p>
            <a:pPr marL="0" indent="0">
              <a:buNone/>
            </a:pPr>
            <a:r>
              <a:rPr lang="en-US" dirty="0"/>
              <a:t>effects on a society or on humankind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</a:t>
            </a:r>
          </a:p>
          <a:p>
            <a:pPr marL="0" indent="0">
              <a:buNone/>
            </a:pPr>
            <a:r>
              <a:rPr lang="en-US" dirty="0"/>
              <a:t>Select two technological innovations and for each</a:t>
            </a:r>
          </a:p>
          <a:p>
            <a:pPr marL="0" indent="0">
              <a:buNone/>
            </a:pPr>
            <a:r>
              <a:rPr lang="en-US" dirty="0"/>
              <a:t>• Discuss why the technological innovation was important during a specific time</a:t>
            </a:r>
          </a:p>
          <a:p>
            <a:pPr marL="0" indent="0">
              <a:buNone/>
            </a:pPr>
            <a:r>
              <a:rPr lang="en-US" dirty="0"/>
              <a:t>period</a:t>
            </a:r>
          </a:p>
          <a:p>
            <a:pPr marL="0" indent="0">
              <a:buNone/>
            </a:pPr>
            <a:r>
              <a:rPr lang="en-US" dirty="0"/>
              <a:t>• Discuss the positive and/or negative effects this technological innovation had</a:t>
            </a:r>
          </a:p>
          <a:p>
            <a:pPr marL="0" indent="0">
              <a:buNone/>
            </a:pPr>
            <a:r>
              <a:rPr lang="en-US" dirty="0"/>
              <a:t>on a society or on humankind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may use any technological innovation from your study of global history. Some</a:t>
            </a:r>
          </a:p>
          <a:p>
            <a:pPr marL="0" indent="0">
              <a:buNone/>
            </a:pPr>
            <a:r>
              <a:rPr lang="en-US" dirty="0"/>
              <a:t>suggestions you might wish to consider include </a:t>
            </a:r>
            <a:r>
              <a:rPr lang="en-US" dirty="0">
                <a:solidFill>
                  <a:srgbClr val="FF0000"/>
                </a:solidFill>
              </a:rPr>
              <a:t>irrigation systems</a:t>
            </a:r>
            <a:r>
              <a:rPr lang="en-US" dirty="0"/>
              <a:t>, stirrup, astrolabe, printing</a:t>
            </a:r>
          </a:p>
          <a:p>
            <a:pPr marL="0" indent="0">
              <a:buNone/>
            </a:pPr>
            <a:r>
              <a:rPr lang="en-US" dirty="0"/>
              <a:t>press, f</a:t>
            </a:r>
          </a:p>
        </p:txBody>
      </p:sp>
    </p:spTree>
    <p:extLst>
      <p:ext uri="{BB962C8B-B14F-4D97-AF65-F5344CB8AC3E}">
        <p14:creationId xmlns:p14="http://schemas.microsoft.com/office/powerpoint/2010/main" val="1286227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342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Hammurabi’s Law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029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Eye for Eye</a:t>
            </a:r>
            <a:r>
              <a:rPr lang="en-US" dirty="0" smtClean="0"/>
              <a:t>” – retributive punishment.</a:t>
            </a:r>
          </a:p>
          <a:p>
            <a:r>
              <a:rPr lang="en-US" dirty="0" smtClean="0"/>
              <a:t>Based on </a:t>
            </a:r>
            <a:r>
              <a:rPr lang="en-US" dirty="0" smtClean="0">
                <a:solidFill>
                  <a:srgbClr val="FF0000"/>
                </a:solidFill>
              </a:rPr>
              <a:t>social classes</a:t>
            </a:r>
          </a:p>
          <a:p>
            <a:r>
              <a:rPr lang="en-US" dirty="0" smtClean="0"/>
              <a:t>Provides an ethical code of behavior that can be consistently applied</a:t>
            </a:r>
          </a:p>
          <a:p>
            <a:r>
              <a:rPr lang="en-US" dirty="0" smtClean="0"/>
              <a:t>Handed down from heaven – can not change “carved in stone”</a:t>
            </a:r>
          </a:p>
          <a:p>
            <a:r>
              <a:rPr lang="en-US" dirty="0" smtClean="0"/>
              <a:t>“If a son has struck his father, they shall cut off his hand” - strict</a:t>
            </a:r>
            <a:endParaRPr lang="en-US" dirty="0"/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0"/>
            <a:ext cx="3233738" cy="68580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4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27.  The </a:t>
            </a:r>
            <a:r>
              <a:rPr lang="en-US" dirty="0"/>
              <a:t>Code of Hammurabi and Chinese legalism</a:t>
            </a:r>
          </a:p>
          <a:p>
            <a:pPr marL="0" indent="0">
              <a:buNone/>
            </a:pPr>
            <a:r>
              <a:rPr lang="en-US" dirty="0"/>
              <a:t>both rely on the idea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governments must provide their people with</a:t>
            </a:r>
          </a:p>
          <a:p>
            <a:pPr marL="0" indent="0">
              <a:buNone/>
            </a:pPr>
            <a:r>
              <a:rPr lang="en-US" dirty="0"/>
              <a:t>rights</a:t>
            </a:r>
          </a:p>
          <a:p>
            <a:pPr marL="0" indent="0">
              <a:buNone/>
            </a:pPr>
            <a:r>
              <a:rPr lang="en-US" dirty="0"/>
              <a:t>(2) harsh laws are needed to control society</a:t>
            </a:r>
          </a:p>
          <a:p>
            <a:pPr marL="0" indent="0">
              <a:buNone/>
            </a:pPr>
            <a:r>
              <a:rPr lang="en-US" dirty="0"/>
              <a:t>(3) all subjects are equal under the law</a:t>
            </a:r>
          </a:p>
          <a:p>
            <a:pPr marL="0" indent="0">
              <a:buNone/>
            </a:pPr>
            <a:r>
              <a:rPr lang="en-US" dirty="0"/>
              <a:t>(4) religion and government must be brought</a:t>
            </a:r>
          </a:p>
          <a:p>
            <a:pPr marL="0" indent="0">
              <a:buNone/>
            </a:pPr>
            <a:r>
              <a:rPr lang="en-US" dirty="0"/>
              <a:t>closer together</a:t>
            </a:r>
          </a:p>
        </p:txBody>
      </p:sp>
    </p:spTree>
    <p:extLst>
      <p:ext uri="{BB962C8B-B14F-4D97-AF65-F5344CB8AC3E}">
        <p14:creationId xmlns:p14="http://schemas.microsoft.com/office/powerpoint/2010/main" val="2307628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 One </a:t>
            </a:r>
            <a:r>
              <a:rPr lang="en-US" dirty="0"/>
              <a:t>way in which Hammurabi and Justinian </a:t>
            </a:r>
            <a:r>
              <a:rPr lang="en-US" dirty="0" smtClean="0"/>
              <a:t>are similar </a:t>
            </a:r>
            <a:r>
              <a:rPr lang="en-US" dirty="0"/>
              <a:t>is that they successfully</a:t>
            </a:r>
          </a:p>
          <a:p>
            <a:pPr marL="0" indent="0">
              <a:buNone/>
            </a:pPr>
            <a:r>
              <a:rPr lang="en-US" dirty="0"/>
              <a:t>(1) established public education systems</a:t>
            </a:r>
          </a:p>
          <a:p>
            <a:pPr marL="0" indent="0">
              <a:buNone/>
            </a:pPr>
            <a:r>
              <a:rPr lang="en-US" dirty="0"/>
              <a:t>(2) codified the laws of their empire</a:t>
            </a:r>
          </a:p>
          <a:p>
            <a:pPr marL="0" indent="0">
              <a:buNone/>
            </a:pPr>
            <a:r>
              <a:rPr lang="en-US" dirty="0"/>
              <a:t>(3) instituted democratic governments</a:t>
            </a:r>
          </a:p>
          <a:p>
            <a:pPr marL="0" indent="0">
              <a:buNone/>
            </a:pPr>
            <a:r>
              <a:rPr lang="en-US" dirty="0"/>
              <a:t>(4) separated church and state</a:t>
            </a:r>
          </a:p>
        </p:txBody>
      </p:sp>
    </p:spTree>
    <p:extLst>
      <p:ext uri="{BB962C8B-B14F-4D97-AF65-F5344CB8AC3E}">
        <p14:creationId xmlns:p14="http://schemas.microsoft.com/office/powerpoint/2010/main" val="26012527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29.  The </a:t>
            </a:r>
            <a:r>
              <a:rPr lang="en-US" dirty="0"/>
              <a:t>Code of Hammurabi and the Twelve </a:t>
            </a:r>
            <a:r>
              <a:rPr lang="en-US" dirty="0" smtClean="0"/>
              <a:t>Tables of </a:t>
            </a:r>
            <a:r>
              <a:rPr lang="en-US" dirty="0"/>
              <a:t>Rome are examples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written laws</a:t>
            </a:r>
          </a:p>
          <a:p>
            <a:pPr marL="0" indent="0">
              <a:buNone/>
            </a:pPr>
            <a:r>
              <a:rPr lang="en-US" dirty="0"/>
              <a:t>(2) religious rules of conduct</a:t>
            </a:r>
          </a:p>
          <a:p>
            <a:pPr marL="0" indent="0">
              <a:buNone/>
            </a:pPr>
            <a:r>
              <a:rPr lang="en-US" dirty="0"/>
              <a:t>(3) economic sanctions</a:t>
            </a:r>
          </a:p>
          <a:p>
            <a:pPr marL="0" indent="0">
              <a:buNone/>
            </a:pPr>
            <a:r>
              <a:rPr lang="en-US" dirty="0"/>
              <a:t>(4) early constitutions</a:t>
            </a:r>
          </a:p>
        </p:txBody>
      </p:sp>
    </p:spTree>
    <p:extLst>
      <p:ext uri="{BB962C8B-B14F-4D97-AF65-F5344CB8AC3E}">
        <p14:creationId xmlns:p14="http://schemas.microsoft.com/office/powerpoint/2010/main" val="4100591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• If a son has struck his father, they shall cut </a:t>
            </a:r>
            <a:r>
              <a:rPr lang="en-US" dirty="0" smtClean="0"/>
              <a:t>off his </a:t>
            </a:r>
            <a:r>
              <a:rPr lang="en-US" dirty="0"/>
              <a:t>hand.</a:t>
            </a:r>
          </a:p>
          <a:p>
            <a:pPr marL="0" indent="0">
              <a:buNone/>
            </a:pPr>
            <a:r>
              <a:rPr lang="en-US" dirty="0"/>
              <a:t>• If a seignior has destroyed the eye of a </a:t>
            </a:r>
            <a:r>
              <a:rPr lang="en-US" dirty="0" smtClean="0"/>
              <a:t>member of </a:t>
            </a:r>
            <a:r>
              <a:rPr lang="en-US" dirty="0"/>
              <a:t>the aristocracy, they shall destroy his eye.</a:t>
            </a:r>
          </a:p>
          <a:p>
            <a:pPr marL="0" indent="0">
              <a:buNone/>
            </a:pPr>
            <a:r>
              <a:rPr lang="en-US" dirty="0"/>
              <a:t>• If he has broken another seignior’s bone, they</a:t>
            </a:r>
          </a:p>
          <a:p>
            <a:pPr marL="0" indent="0">
              <a:buNone/>
            </a:pPr>
            <a:r>
              <a:rPr lang="en-US" dirty="0"/>
              <a:t>shall break his bone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30.  Which </a:t>
            </a:r>
            <a:r>
              <a:rPr lang="en-US" dirty="0"/>
              <a:t>document contains these statements?</a:t>
            </a:r>
          </a:p>
          <a:p>
            <a:pPr marL="0" indent="0">
              <a:buNone/>
            </a:pPr>
            <a:r>
              <a:rPr lang="en-US" dirty="0"/>
              <a:t>(1) Ten Commandments</a:t>
            </a:r>
          </a:p>
          <a:p>
            <a:pPr marL="0" indent="0">
              <a:buNone/>
            </a:pPr>
            <a:r>
              <a:rPr lang="en-US" dirty="0"/>
              <a:t>(2) Code of Hammurabi</a:t>
            </a:r>
          </a:p>
          <a:p>
            <a:pPr marL="0" indent="0">
              <a:buNone/>
            </a:pPr>
            <a:r>
              <a:rPr lang="en-US" dirty="0"/>
              <a:t>(3) Edicts of Asoka</a:t>
            </a:r>
          </a:p>
          <a:p>
            <a:pPr marL="0" indent="0">
              <a:buNone/>
            </a:pPr>
            <a:r>
              <a:rPr lang="en-US" dirty="0"/>
              <a:t>(4) Twelve Tables</a:t>
            </a:r>
          </a:p>
        </p:txBody>
      </p:sp>
    </p:spTree>
    <p:extLst>
      <p:ext uri="{BB962C8B-B14F-4D97-AF65-F5344CB8AC3E}">
        <p14:creationId xmlns:p14="http://schemas.microsoft.com/office/powerpoint/2010/main" val="1743430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2.  An </a:t>
            </a:r>
            <a:r>
              <a:rPr lang="en-US" dirty="0">
                <a:solidFill>
                  <a:srgbClr val="FF0000"/>
                </a:solidFill>
              </a:rPr>
              <a:t>economist</a:t>
            </a:r>
            <a:r>
              <a:rPr lang="en-US" dirty="0"/>
              <a:t> is a social scientist who focuses on</a:t>
            </a:r>
          </a:p>
          <a:p>
            <a:pPr marL="0" indent="0">
              <a:buNone/>
            </a:pPr>
            <a:r>
              <a:rPr lang="en-US" dirty="0"/>
              <a:t>the study of the</a:t>
            </a:r>
          </a:p>
          <a:p>
            <a:pPr marL="0" indent="0">
              <a:buNone/>
            </a:pPr>
            <a:r>
              <a:rPr lang="en-US" dirty="0"/>
              <a:t>(1) development of spiritual practices</a:t>
            </a:r>
          </a:p>
          <a:p>
            <a:pPr marL="0" indent="0">
              <a:buNone/>
            </a:pPr>
            <a:r>
              <a:rPr lang="en-US" dirty="0"/>
              <a:t>(2) establishment of legal systems</a:t>
            </a:r>
          </a:p>
          <a:p>
            <a:pPr marL="0" indent="0">
              <a:buNone/>
            </a:pPr>
            <a:r>
              <a:rPr lang="en-US" dirty="0"/>
              <a:t>(3) creation and implementation of social class</a:t>
            </a:r>
          </a:p>
          <a:p>
            <a:pPr marL="0" indent="0">
              <a:buNone/>
            </a:pPr>
            <a:r>
              <a:rPr lang="en-US" dirty="0"/>
              <a:t>systems</a:t>
            </a:r>
          </a:p>
          <a:p>
            <a:pPr marL="0" indent="0">
              <a:buNone/>
            </a:pPr>
            <a:r>
              <a:rPr lang="en-US" dirty="0"/>
              <a:t>(4) production and exchange of goods and</a:t>
            </a:r>
          </a:p>
          <a:p>
            <a:pPr marL="0" indent="0">
              <a:buNone/>
            </a:pPr>
            <a:r>
              <a:rPr lang="en-US" dirty="0"/>
              <a:t>services</a:t>
            </a:r>
          </a:p>
        </p:txBody>
      </p:sp>
    </p:spTree>
    <p:extLst>
      <p:ext uri="{BB962C8B-B14F-4D97-AF65-F5344CB8AC3E}">
        <p14:creationId xmlns:p14="http://schemas.microsoft.com/office/powerpoint/2010/main" val="981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31.  The </a:t>
            </a:r>
            <a:r>
              <a:rPr lang="en-US" dirty="0"/>
              <a:t>Code of Hammurabi of Babylon and the</a:t>
            </a:r>
          </a:p>
          <a:p>
            <a:pPr marL="0" indent="0">
              <a:buNone/>
            </a:pPr>
            <a:r>
              <a:rPr lang="en-US" dirty="0"/>
              <a:t>Justinian Code of the Byzantine Empire served</a:t>
            </a:r>
          </a:p>
          <a:p>
            <a:pPr marL="0" indent="0">
              <a:buNone/>
            </a:pPr>
            <a:r>
              <a:rPr lang="en-US" dirty="0"/>
              <a:t>functions similar to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Ziggurats of the Sumerians</a:t>
            </a:r>
          </a:p>
          <a:p>
            <a:pPr marL="0" indent="0">
              <a:buNone/>
            </a:pPr>
            <a:r>
              <a:rPr lang="en-US" dirty="0"/>
              <a:t>(2) Buddhist stupas</a:t>
            </a:r>
          </a:p>
          <a:p>
            <a:pPr marL="0" indent="0">
              <a:buNone/>
            </a:pPr>
            <a:r>
              <a:rPr lang="en-US" dirty="0"/>
              <a:t>(3) Maya hieroglyphics</a:t>
            </a:r>
          </a:p>
          <a:p>
            <a:pPr marL="0" indent="0">
              <a:buNone/>
            </a:pPr>
            <a:r>
              <a:rPr lang="en-US" dirty="0"/>
              <a:t>(4) Twelve Tables of the Romans</a:t>
            </a:r>
          </a:p>
        </p:txBody>
      </p:sp>
    </p:spTree>
    <p:extLst>
      <p:ext uri="{BB962C8B-B14F-4D97-AF65-F5344CB8AC3E}">
        <p14:creationId xmlns:p14="http://schemas.microsoft.com/office/powerpoint/2010/main" val="3954191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32.  </a:t>
            </a:r>
            <a:r>
              <a:rPr lang="en-US" sz="2000" dirty="0" smtClean="0"/>
              <a:t>Which </a:t>
            </a:r>
            <a:r>
              <a:rPr lang="en-US" sz="2000" dirty="0"/>
              <a:t>pair of leaders are associated with the region shown in dark gray on this map?</a:t>
            </a:r>
          </a:p>
          <a:p>
            <a:pPr marL="0" indent="0">
              <a:buNone/>
            </a:pPr>
            <a:r>
              <a:rPr lang="en-US" sz="2000" dirty="0"/>
              <a:t>(1) </a:t>
            </a:r>
            <a:r>
              <a:rPr lang="en-US" sz="2000" dirty="0" err="1"/>
              <a:t>Zheng</a:t>
            </a:r>
            <a:r>
              <a:rPr lang="en-US" sz="2000" dirty="0"/>
              <a:t> He and Deng Xiaoping</a:t>
            </a:r>
          </a:p>
          <a:p>
            <a:pPr marL="0" indent="0">
              <a:buNone/>
            </a:pPr>
            <a:r>
              <a:rPr lang="en-US" sz="2000" dirty="0"/>
              <a:t>(2) Miguel Hidalgo and Augusto Pinochet</a:t>
            </a:r>
          </a:p>
          <a:p>
            <a:pPr marL="0" indent="0">
              <a:buNone/>
            </a:pPr>
            <a:r>
              <a:rPr lang="en-US" sz="2000" dirty="0"/>
              <a:t>(3) Hammurabi and Saddam Hussein</a:t>
            </a:r>
          </a:p>
          <a:p>
            <a:pPr marL="0" indent="0">
              <a:buNone/>
            </a:pPr>
            <a:r>
              <a:rPr lang="en-US" sz="2000" dirty="0"/>
              <a:t>(4) Catherine the Great and Vladimir Putin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52600"/>
            <a:ext cx="47815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01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/>
          <a:lstStyle/>
          <a:p>
            <a:r>
              <a:rPr lang="en-US" dirty="0" smtClean="0"/>
              <a:t>Egyptians - 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Ruled by Pharaoh in </a:t>
            </a:r>
            <a:r>
              <a:rPr lang="en-US" dirty="0" smtClean="0">
                <a:solidFill>
                  <a:srgbClr val="FF0000"/>
                </a:solidFill>
              </a:rPr>
              <a:t>dynasties</a:t>
            </a:r>
            <a:r>
              <a:rPr lang="en-US" dirty="0" smtClean="0"/>
              <a:t> – Old Kingdom (Giza </a:t>
            </a:r>
            <a:r>
              <a:rPr lang="en-US" dirty="0" smtClean="0">
                <a:solidFill>
                  <a:srgbClr val="FF0000"/>
                </a:solidFill>
              </a:rPr>
              <a:t>pyramids</a:t>
            </a:r>
            <a:r>
              <a:rPr lang="en-US" dirty="0" smtClean="0"/>
              <a:t>), New Kingdoms (Valley of the Kings)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Afterlife is important (</a:t>
            </a:r>
            <a:r>
              <a:rPr lang="en-US" dirty="0" smtClean="0">
                <a:solidFill>
                  <a:srgbClr val="FF0000"/>
                </a:solidFill>
              </a:rPr>
              <a:t>mummification</a:t>
            </a:r>
            <a:r>
              <a:rPr lang="en-US" dirty="0" smtClean="0"/>
              <a:t>, Book of Dead, Osiris)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Hieroglyphics</a:t>
            </a:r>
            <a:r>
              <a:rPr lang="en-US" dirty="0" smtClean="0"/>
              <a:t> (Rosetta Stone translates)</a:t>
            </a:r>
          </a:p>
          <a:p>
            <a:r>
              <a:rPr lang="en-US" dirty="0" smtClean="0"/>
              <a:t>Some pharaohs to know:  Khufu (Great Pyramid), Hatshepsut (woman w/beard), Akhenaten (monotheistic), Tut (</a:t>
            </a:r>
            <a:r>
              <a:rPr lang="en-US" dirty="0" err="1" smtClean="0"/>
              <a:t>unrobbed</a:t>
            </a:r>
            <a:r>
              <a:rPr lang="en-US" dirty="0" smtClean="0"/>
              <a:t>), </a:t>
            </a:r>
            <a:r>
              <a:rPr lang="en-US" dirty="0" smtClean="0">
                <a:solidFill>
                  <a:srgbClr val="FF0000"/>
                </a:solidFill>
              </a:rPr>
              <a:t>Ramses</a:t>
            </a:r>
            <a:r>
              <a:rPr lang="en-US" dirty="0" smtClean="0"/>
              <a:t> (fought the Sea People)</a:t>
            </a:r>
          </a:p>
        </p:txBody>
      </p:sp>
      <p:pic>
        <p:nvPicPr>
          <p:cNvPr id="4" name="Picture 2" descr="egypt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-381000"/>
            <a:ext cx="3861064" cy="792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9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33.  One </a:t>
            </a:r>
            <a:r>
              <a:rPr lang="en-US" dirty="0"/>
              <a:t>similarity between the Nile River valley and</a:t>
            </a:r>
          </a:p>
          <a:p>
            <a:pPr marL="0" indent="0">
              <a:buNone/>
            </a:pPr>
            <a:r>
              <a:rPr lang="en-US" dirty="0"/>
              <a:t>savanna lands in Africa is that they </a:t>
            </a:r>
            <a:r>
              <a:rPr lang="en-US" dirty="0" smtClean="0"/>
              <a:t>both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served as major barriers to the movement </a:t>
            </a:r>
            <a:r>
              <a:rPr lang="en-US" dirty="0" smtClean="0"/>
              <a:t>of people </a:t>
            </a:r>
            <a:r>
              <a:rPr lang="en-US" dirty="0"/>
              <a:t>and goods</a:t>
            </a:r>
          </a:p>
          <a:p>
            <a:pPr marL="0" indent="0">
              <a:buNone/>
            </a:pPr>
            <a:r>
              <a:rPr lang="en-US" dirty="0"/>
              <a:t>(2) provided necessary resources for settlement</a:t>
            </a:r>
          </a:p>
          <a:p>
            <a:pPr marL="0" indent="0">
              <a:buNone/>
            </a:pPr>
            <a:r>
              <a:rPr lang="en-US" dirty="0"/>
              <a:t>(3) are located on the western side of </a:t>
            </a:r>
            <a:r>
              <a:rPr lang="en-US" dirty="0" smtClean="0"/>
              <a:t>the continent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had little effect on the lives of the people who</a:t>
            </a:r>
          </a:p>
          <a:p>
            <a:pPr marL="0" indent="0">
              <a:buNone/>
            </a:pPr>
            <a:r>
              <a:rPr lang="en-US" dirty="0"/>
              <a:t>lived in these regions</a:t>
            </a:r>
          </a:p>
        </p:txBody>
      </p:sp>
    </p:spTree>
    <p:extLst>
      <p:ext uri="{BB962C8B-B14F-4D97-AF65-F5344CB8AC3E}">
        <p14:creationId xmlns:p14="http://schemas.microsoft.com/office/powerpoint/2010/main" val="901519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people have changed their environments to meet their </a:t>
            </a:r>
            <a:r>
              <a:rPr lang="en-US" dirty="0" smtClean="0"/>
              <a:t>needs. These </a:t>
            </a:r>
            <a:r>
              <a:rPr lang="en-US" dirty="0"/>
              <a:t>changes have had both positive and negative effects on people, societies, </a:t>
            </a:r>
            <a:r>
              <a:rPr lang="en-US" dirty="0" smtClean="0"/>
              <a:t>and regions</a:t>
            </a:r>
            <a:r>
              <a:rPr lang="en-US" dirty="0"/>
              <a:t>. Examples include the development of </a:t>
            </a:r>
            <a:r>
              <a:rPr lang="en-US" dirty="0">
                <a:solidFill>
                  <a:srgbClr val="FF0000"/>
                </a:solidFill>
              </a:rPr>
              <a:t>irrigation in ancient Egypt</a:t>
            </a:r>
            <a:r>
              <a:rPr lang="en-US" dirty="0"/>
              <a:t>, </a:t>
            </a:r>
            <a:r>
              <a:rPr lang="en-US" dirty="0" smtClean="0"/>
              <a:t>the construction </a:t>
            </a:r>
            <a:r>
              <a:rPr lang="en-US" dirty="0"/>
              <a:t>of </a:t>
            </a:r>
            <a:r>
              <a:rPr lang="en-US" dirty="0" err="1"/>
              <a:t>chinampas</a:t>
            </a:r>
            <a:r>
              <a:rPr lang="en-US" dirty="0"/>
              <a:t> by the Aztecs, and the mining of coal in Great Britain</a:t>
            </a:r>
          </a:p>
          <a:p>
            <a:pPr marL="0" indent="0">
              <a:buNone/>
            </a:pPr>
            <a:r>
              <a:rPr lang="en-US" dirty="0"/>
              <a:t>during the Industrial Revolution.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changes people have made to their environment mentioned in the</a:t>
            </a:r>
          </a:p>
          <a:p>
            <a:pPr marL="0" indent="0">
              <a:buNone/>
            </a:pPr>
            <a:r>
              <a:rPr lang="en-US" dirty="0"/>
              <a:t>historical context and for each</a:t>
            </a:r>
          </a:p>
          <a:p>
            <a:pPr marL="0" indent="0">
              <a:buNone/>
            </a:pPr>
            <a:r>
              <a:rPr lang="en-US" dirty="0"/>
              <a:t>• Explain why this change to their environment was needed</a:t>
            </a:r>
          </a:p>
          <a:p>
            <a:pPr marL="0" indent="0">
              <a:buNone/>
            </a:pPr>
            <a:r>
              <a:rPr lang="en-US" dirty="0"/>
              <a:t>• Discuss how this change affected people, a society, and/or a region</a:t>
            </a:r>
          </a:p>
        </p:txBody>
      </p:sp>
    </p:spTree>
    <p:extLst>
      <p:ext uri="{BB962C8B-B14F-4D97-AF65-F5344CB8AC3E}">
        <p14:creationId xmlns:p14="http://schemas.microsoft.com/office/powerpoint/2010/main" val="38299623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0" y="0"/>
            <a:ext cx="26670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Theme: Human and Physical </a:t>
            </a:r>
            <a:r>
              <a:rPr lang="en-US" sz="2000" dirty="0" smtClean="0"/>
              <a:t>Geography</a:t>
            </a:r>
          </a:p>
          <a:p>
            <a:pPr marL="0" indent="0">
              <a:buNone/>
            </a:pPr>
            <a:r>
              <a:rPr lang="en-US" sz="2000" dirty="0"/>
              <a:t>Throughout history, geographic features have influenced the development of</a:t>
            </a:r>
          </a:p>
          <a:p>
            <a:pPr marL="0" indent="0">
              <a:buNone/>
            </a:pPr>
            <a:r>
              <a:rPr lang="en-US" sz="2000" dirty="0"/>
              <a:t>civilizations and regions. Geographic features have both promoted and </a:t>
            </a:r>
            <a:r>
              <a:rPr lang="en-US" sz="2000" dirty="0" smtClean="0"/>
              <a:t>limited interactions </a:t>
            </a:r>
            <a:r>
              <a:rPr lang="en-US" sz="2000" dirty="0"/>
              <a:t>with other civilizations and regions.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Task:</a:t>
            </a:r>
          </a:p>
          <a:p>
            <a:pPr marL="0" indent="0">
              <a:buNone/>
            </a:pPr>
            <a:r>
              <a:rPr lang="en-US" sz="2000" dirty="0"/>
              <a:t>Select two different geographic features and for each</a:t>
            </a:r>
          </a:p>
          <a:p>
            <a:pPr marL="0" indent="0">
              <a:buNone/>
            </a:pPr>
            <a:r>
              <a:rPr lang="en-US" sz="2000" dirty="0"/>
              <a:t>• Discuss how this geographic feature influenced the development of </a:t>
            </a:r>
            <a:r>
              <a:rPr lang="en-US" sz="2000" dirty="0" smtClean="0"/>
              <a:t>a specific civilization </a:t>
            </a:r>
            <a:r>
              <a:rPr lang="en-US" sz="2000" dirty="0"/>
              <a:t>or region</a:t>
            </a:r>
          </a:p>
          <a:p>
            <a:pPr marL="0" indent="0">
              <a:buNone/>
            </a:pPr>
            <a:r>
              <a:rPr lang="en-US" sz="2000" dirty="0"/>
              <a:t>• Discuss how this geographic feature promoted and/or limited the </a:t>
            </a:r>
            <a:r>
              <a:rPr lang="en-US" sz="2000" dirty="0" smtClean="0"/>
              <a:t>interaction of </a:t>
            </a:r>
            <a:r>
              <a:rPr lang="en-US" sz="2000" dirty="0"/>
              <a:t>this civilization or region with another civilization or region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You may use any geographic feature from your study of global history and geography.</a:t>
            </a:r>
          </a:p>
          <a:p>
            <a:pPr marL="0" indent="0">
              <a:buNone/>
            </a:pPr>
            <a:r>
              <a:rPr lang="en-US" sz="2000" dirty="0"/>
              <a:t>Some suggestions you might wish to consider include </a:t>
            </a:r>
            <a:r>
              <a:rPr lang="en-US" sz="2000" dirty="0">
                <a:solidFill>
                  <a:srgbClr val="FF0000"/>
                </a:solidFill>
              </a:rPr>
              <a:t>Nile River</a:t>
            </a:r>
            <a:r>
              <a:rPr lang="en-US" sz="2000" dirty="0"/>
              <a:t>, Atlantic Ocean, </a:t>
            </a:r>
            <a:r>
              <a:rPr lang="en-US" sz="2000" dirty="0" smtClean="0"/>
              <a:t>Himalayas, Sahara </a:t>
            </a:r>
            <a:r>
              <a:rPr lang="en-US" sz="2000" dirty="0"/>
              <a:t>Desert, Great Northern Plain, location of Japan, Mediterranean Sea, Russian </a:t>
            </a:r>
            <a:r>
              <a:rPr lang="en-US" sz="2000" dirty="0" smtClean="0"/>
              <a:t>steppes, Brazilian </a:t>
            </a:r>
            <a:r>
              <a:rPr lang="en-US" sz="2000" dirty="0"/>
              <a:t>rain forest, and Indian Ocean monsoons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795614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r>
              <a:rPr lang="en-US" dirty="0" smtClean="0"/>
              <a:t>Indus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Mohenjo-Dara</a:t>
            </a:r>
            <a:r>
              <a:rPr lang="en-US" dirty="0" smtClean="0"/>
              <a:t> and Harappa have </a:t>
            </a:r>
            <a:r>
              <a:rPr lang="en-US" u="sng" dirty="0" smtClean="0"/>
              <a:t>urban planning</a:t>
            </a:r>
          </a:p>
          <a:p>
            <a:r>
              <a:rPr lang="en-US" dirty="0" smtClean="0"/>
              <a:t>Socialism/communal living with Great Bath and public granary</a:t>
            </a:r>
          </a:p>
          <a:p>
            <a:r>
              <a:rPr lang="en-US" dirty="0" smtClean="0"/>
              <a:t>Supposedly defeated by Aryans</a:t>
            </a:r>
            <a:endParaRPr lang="en-US" dirty="0"/>
          </a:p>
        </p:txBody>
      </p:sp>
      <p:pic>
        <p:nvPicPr>
          <p:cNvPr id="4" name="Picture 10" descr="http://www.harappa.com/indus/gif/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"/>
            <a:ext cx="38227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03900" y="29718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Geography of India -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Monsoon rains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Indus &amp; Ganges River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Deccan Plateau</a:t>
            </a:r>
            <a:endParaRPr lang="en-US" dirty="0"/>
          </a:p>
        </p:txBody>
      </p:sp>
      <p:pic>
        <p:nvPicPr>
          <p:cNvPr id="2050" name="Picture 2" descr="http://upload.wikimedia.org/wikipedia/commons/thumb/f/f1/Indiahills.png/220px-Indiahil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4267200"/>
            <a:ext cx="20955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7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34.  Which </a:t>
            </a:r>
            <a:r>
              <a:rPr lang="en-US" sz="2800" dirty="0"/>
              <a:t>statement about the early Indus River</a:t>
            </a:r>
          </a:p>
          <a:p>
            <a:pPr marL="0" indent="0">
              <a:buNone/>
            </a:pPr>
            <a:r>
              <a:rPr lang="en-US" sz="2800" dirty="0"/>
              <a:t>valley civilization is an opinion rather than a fact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Farmers grew a surplus of barley, wheat, </a:t>
            </a:r>
            <a:r>
              <a:rPr lang="en-US" sz="2800" dirty="0" smtClean="0"/>
              <a:t>and dates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(2) The Indus people developed a system </a:t>
            </a:r>
            <a:r>
              <a:rPr lang="en-US" sz="2800" dirty="0" smtClean="0"/>
              <a:t>of writing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(3) Planned cities indicated a use of technology.</a:t>
            </a:r>
          </a:p>
          <a:p>
            <a:pPr marL="0" indent="0">
              <a:buNone/>
            </a:pPr>
            <a:r>
              <a:rPr lang="en-US" sz="2800" dirty="0"/>
              <a:t>(4) The Indus city-states were the </a:t>
            </a:r>
            <a:r>
              <a:rPr lang="en-US" sz="2800" dirty="0" smtClean="0"/>
              <a:t>most developed </a:t>
            </a:r>
            <a:r>
              <a:rPr lang="en-US" sz="2800" dirty="0"/>
              <a:t>of the time period.</a:t>
            </a:r>
          </a:p>
        </p:txBody>
      </p:sp>
    </p:spTree>
    <p:extLst>
      <p:ext uri="{BB962C8B-B14F-4D97-AF65-F5344CB8AC3E}">
        <p14:creationId xmlns:p14="http://schemas.microsoft.com/office/powerpoint/2010/main" val="3486805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35.  The </a:t>
            </a:r>
            <a:r>
              <a:rPr lang="en-US" dirty="0" err="1"/>
              <a:t>Thar</a:t>
            </a:r>
            <a:r>
              <a:rPr lang="en-US" dirty="0"/>
              <a:t> Desert, Ganges River, and Deccan</a:t>
            </a:r>
          </a:p>
          <a:p>
            <a:pPr marL="0" indent="0">
              <a:buNone/>
            </a:pPr>
            <a:r>
              <a:rPr lang="en-US" dirty="0"/>
              <a:t>Plateau are all geographic features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Japan </a:t>
            </a:r>
            <a:r>
              <a:rPr lang="en-US" dirty="0" smtClean="0"/>
              <a:t>		(</a:t>
            </a:r>
            <a:r>
              <a:rPr lang="en-US" dirty="0"/>
              <a:t>3) India</a:t>
            </a:r>
          </a:p>
          <a:p>
            <a:pPr marL="0" indent="0">
              <a:buNone/>
            </a:pPr>
            <a:r>
              <a:rPr lang="en-US" dirty="0"/>
              <a:t>(2) China </a:t>
            </a:r>
            <a:r>
              <a:rPr lang="en-US" dirty="0" smtClean="0"/>
              <a:t>		(</a:t>
            </a:r>
            <a:r>
              <a:rPr lang="en-US" dirty="0"/>
              <a:t>4) Indonesia</a:t>
            </a:r>
          </a:p>
        </p:txBody>
      </p:sp>
    </p:spTree>
    <p:extLst>
      <p:ext uri="{BB962C8B-B14F-4D97-AF65-F5344CB8AC3E}">
        <p14:creationId xmlns:p14="http://schemas.microsoft.com/office/powerpoint/2010/main" val="15991087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36.  The </a:t>
            </a:r>
            <a:r>
              <a:rPr lang="en-US" dirty="0"/>
              <a:t>term monsoons can be defined as</a:t>
            </a:r>
          </a:p>
          <a:p>
            <a:pPr marL="0" indent="0">
              <a:buNone/>
            </a:pPr>
            <a:r>
              <a:rPr lang="en-US" dirty="0"/>
              <a:t>(1) seasonal winds</a:t>
            </a:r>
          </a:p>
          <a:p>
            <a:pPr marL="0" indent="0">
              <a:buNone/>
            </a:pPr>
            <a:r>
              <a:rPr lang="en-US" dirty="0"/>
              <a:t>(2) sand deposits</a:t>
            </a:r>
          </a:p>
          <a:p>
            <a:pPr marL="0" indent="0">
              <a:buNone/>
            </a:pPr>
            <a:r>
              <a:rPr lang="en-US" dirty="0"/>
              <a:t>(3) ocean currents</a:t>
            </a:r>
          </a:p>
          <a:p>
            <a:pPr marL="0" indent="0">
              <a:buNone/>
            </a:pPr>
            <a:r>
              <a:rPr lang="en-US" dirty="0"/>
              <a:t>(4) mountain avalanches</a:t>
            </a:r>
          </a:p>
        </p:txBody>
      </p:sp>
    </p:spTree>
    <p:extLst>
      <p:ext uri="{BB962C8B-B14F-4D97-AF65-F5344CB8AC3E}">
        <p14:creationId xmlns:p14="http://schemas.microsoft.com/office/powerpoint/2010/main" val="221242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• Analyzing the design of a Shang bronze pot</a:t>
            </a:r>
          </a:p>
          <a:p>
            <a:pPr marL="0" indent="0">
              <a:buNone/>
            </a:pPr>
            <a:r>
              <a:rPr lang="en-US" dirty="0"/>
              <a:t>• Deciphering the writing on the Rosetta Stone</a:t>
            </a:r>
          </a:p>
          <a:p>
            <a:pPr marL="0" indent="0">
              <a:buNone/>
            </a:pPr>
            <a:r>
              <a:rPr lang="en-US" dirty="0"/>
              <a:t>• Examining the fabric of a Japanese </a:t>
            </a:r>
            <a:r>
              <a:rPr lang="en-US" dirty="0" smtClean="0"/>
              <a:t>kimono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 These </a:t>
            </a:r>
            <a:r>
              <a:rPr lang="en-US" dirty="0"/>
              <a:t>actions are most often performed by</a:t>
            </a:r>
          </a:p>
          <a:p>
            <a:pPr marL="0" indent="0">
              <a:buNone/>
            </a:pPr>
            <a:r>
              <a:rPr lang="en-US" dirty="0"/>
              <a:t>(1) a political scientist </a:t>
            </a:r>
            <a:r>
              <a:rPr lang="en-US" dirty="0" smtClean="0"/>
              <a:t>	(</a:t>
            </a:r>
            <a:r>
              <a:rPr lang="en-US" dirty="0"/>
              <a:t>3) a sociologist</a:t>
            </a:r>
          </a:p>
          <a:p>
            <a:pPr marL="0" indent="0">
              <a:buNone/>
            </a:pPr>
            <a:r>
              <a:rPr lang="en-US" dirty="0"/>
              <a:t>(2) a geographer </a:t>
            </a:r>
            <a:r>
              <a:rPr lang="en-US" dirty="0" smtClean="0"/>
              <a:t>		(</a:t>
            </a:r>
            <a:r>
              <a:rPr lang="en-US" dirty="0"/>
              <a:t>4) an archaeologist</a:t>
            </a:r>
          </a:p>
        </p:txBody>
      </p:sp>
    </p:spTree>
    <p:extLst>
      <p:ext uri="{BB962C8B-B14F-4D97-AF65-F5344CB8AC3E}">
        <p14:creationId xmlns:p14="http://schemas.microsoft.com/office/powerpoint/2010/main" val="377465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Classical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895" y="1295400"/>
            <a:ext cx="4724400" cy="3840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Hinduism</a:t>
            </a:r>
            <a:r>
              <a:rPr lang="en-US" dirty="0" smtClean="0"/>
              <a:t> – caste system (karma, dharma, </a:t>
            </a:r>
            <a:r>
              <a:rPr lang="en-US" u="sng" dirty="0" smtClean="0"/>
              <a:t>reincarnation</a:t>
            </a:r>
            <a:r>
              <a:rPr lang="en-US" dirty="0" smtClean="0"/>
              <a:t>), polytheistic</a:t>
            </a:r>
          </a:p>
          <a:p>
            <a:r>
              <a:rPr lang="en-US" dirty="0" err="1" smtClean="0"/>
              <a:t>Mauryan</a:t>
            </a:r>
            <a:r>
              <a:rPr lang="en-US" dirty="0" smtClean="0"/>
              <a:t> Empire – Hindu until </a:t>
            </a:r>
            <a:r>
              <a:rPr lang="en-US" dirty="0" smtClean="0">
                <a:solidFill>
                  <a:srgbClr val="FF0000"/>
                </a:solidFill>
              </a:rPr>
              <a:t>Asoka</a:t>
            </a:r>
            <a:r>
              <a:rPr lang="en-US" dirty="0" smtClean="0"/>
              <a:t> converts to </a:t>
            </a:r>
            <a:r>
              <a:rPr lang="en-US" u="sng" dirty="0" smtClean="0"/>
              <a:t>Buddhism</a:t>
            </a:r>
            <a:r>
              <a:rPr lang="en-US" dirty="0" smtClean="0"/>
              <a:t> (establishes rest stops, laws, period of peace)</a:t>
            </a:r>
          </a:p>
          <a:p>
            <a:endParaRPr lang="en-US" dirty="0"/>
          </a:p>
        </p:txBody>
      </p:sp>
      <p:pic>
        <p:nvPicPr>
          <p:cNvPr id="4" name="Picture 2" descr="http://www.cultureheritageofmyindia.com/wp-content/uploads/2012/01/mauryan-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038600"/>
            <a:ext cx="266652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asokapil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62867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aste Sy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352800"/>
            <a:ext cx="2993429" cy="292400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1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37.  In </a:t>
            </a:r>
            <a:r>
              <a:rPr lang="en-US" dirty="0"/>
              <a:t>the traditional Hindu caste system and in </a:t>
            </a:r>
            <a:r>
              <a:rPr lang="en-US" dirty="0" smtClean="0"/>
              <a:t>the social </a:t>
            </a:r>
            <a:r>
              <a:rPr lang="en-US" dirty="0"/>
              <a:t>hierarchy of colonial Latin America, </a:t>
            </a:r>
            <a:r>
              <a:rPr lang="en-US" dirty="0" smtClean="0"/>
              <a:t>the status </a:t>
            </a:r>
            <a:r>
              <a:rPr lang="en-US" dirty="0"/>
              <a:t>of a person was usually determined by</a:t>
            </a:r>
          </a:p>
          <a:p>
            <a:pPr marL="0" indent="0">
              <a:buNone/>
            </a:pPr>
            <a:r>
              <a:rPr lang="en-US" dirty="0"/>
              <a:t>(1) education </a:t>
            </a:r>
            <a:r>
              <a:rPr lang="en-US" dirty="0" smtClean="0"/>
              <a:t>			(</a:t>
            </a:r>
            <a:r>
              <a:rPr lang="en-US" dirty="0"/>
              <a:t>3) birth</a:t>
            </a:r>
          </a:p>
          <a:p>
            <a:pPr marL="0" indent="0">
              <a:buNone/>
            </a:pPr>
            <a:r>
              <a:rPr lang="en-US" dirty="0"/>
              <a:t>(2) wealth </a:t>
            </a:r>
            <a:r>
              <a:rPr lang="en-US" dirty="0" smtClean="0"/>
              <a:t>				(</a:t>
            </a:r>
            <a:r>
              <a:rPr lang="en-US" dirty="0"/>
              <a:t>4) power</a:t>
            </a:r>
          </a:p>
        </p:txBody>
      </p:sp>
    </p:spTree>
    <p:extLst>
      <p:ext uri="{BB962C8B-B14F-4D97-AF65-F5344CB8AC3E}">
        <p14:creationId xmlns:p14="http://schemas.microsoft.com/office/powerpoint/2010/main" val="21654452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38"/>
            </a:pPr>
            <a:r>
              <a:rPr lang="en-US" sz="2800" dirty="0" smtClean="0"/>
              <a:t>Believers </a:t>
            </a:r>
            <a:r>
              <a:rPr lang="en-US" sz="2800" dirty="0"/>
              <a:t>of Hinduism are expected </a:t>
            </a:r>
            <a:r>
              <a:rPr lang="en-US" sz="2800" dirty="0" smtClean="0"/>
              <a:t>to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(1) fulfill their dharma for a </a:t>
            </a:r>
            <a:r>
              <a:rPr lang="en-US" sz="2800" dirty="0" smtClean="0"/>
              <a:t>favorable reincarnation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(2) complete a pilgrimage to Mecca</a:t>
            </a:r>
          </a:p>
          <a:p>
            <a:pPr marL="0" indent="0">
              <a:buNone/>
            </a:pPr>
            <a:r>
              <a:rPr lang="en-US" sz="2800" dirty="0"/>
              <a:t>(3) obey the Ten Commandments</a:t>
            </a:r>
          </a:p>
          <a:p>
            <a:pPr marL="0" indent="0">
              <a:buNone/>
            </a:pPr>
            <a:r>
              <a:rPr lang="en-US" sz="2800" dirty="0"/>
              <a:t>(4) follow the Eightfold Path to </a:t>
            </a:r>
            <a:r>
              <a:rPr lang="en-US" sz="2800" dirty="0" smtClean="0"/>
              <a:t>achieve enlightenment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434031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39.  Which </a:t>
            </a:r>
            <a:r>
              <a:rPr lang="en-US" sz="2400" dirty="0"/>
              <a:t>concept is most closely associated with this map of Asia?</a:t>
            </a:r>
          </a:p>
          <a:p>
            <a:pPr marL="0" indent="0">
              <a:buNone/>
            </a:pPr>
            <a:r>
              <a:rPr lang="en-US" sz="2400" dirty="0"/>
              <a:t>(1) nonalignment </a:t>
            </a:r>
            <a:r>
              <a:rPr lang="en-US" sz="2400" dirty="0" smtClean="0"/>
              <a:t>		(</a:t>
            </a:r>
            <a:r>
              <a:rPr lang="en-US" sz="2400" dirty="0"/>
              <a:t>3) colonization</a:t>
            </a:r>
          </a:p>
          <a:p>
            <a:pPr marL="0" indent="0">
              <a:buNone/>
            </a:pPr>
            <a:r>
              <a:rPr lang="en-US" sz="2400" dirty="0"/>
              <a:t>(2) urbanization </a:t>
            </a:r>
            <a:r>
              <a:rPr lang="en-US" sz="2400" dirty="0" smtClean="0"/>
              <a:t>		(</a:t>
            </a:r>
            <a:r>
              <a:rPr lang="en-US" sz="2400" dirty="0"/>
              <a:t>4) cultural diffusion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4985"/>
            <a:ext cx="4343400" cy="343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8475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40.  Which </a:t>
            </a:r>
            <a:r>
              <a:rPr lang="en-US" dirty="0"/>
              <a:t>religion includes the Four Noble </a:t>
            </a:r>
            <a:r>
              <a:rPr lang="en-US" dirty="0" smtClean="0"/>
              <a:t>Truths, the </a:t>
            </a:r>
            <a:r>
              <a:rPr lang="en-US" dirty="0"/>
              <a:t>Eightfold Path, and nirvana?</a:t>
            </a:r>
          </a:p>
          <a:p>
            <a:pPr marL="0" indent="0">
              <a:buNone/>
            </a:pPr>
            <a:r>
              <a:rPr lang="en-US" dirty="0"/>
              <a:t>(1) Buddhism </a:t>
            </a:r>
            <a:r>
              <a:rPr lang="en-US" dirty="0" smtClean="0"/>
              <a:t>		(</a:t>
            </a:r>
            <a:r>
              <a:rPr lang="en-US" dirty="0"/>
              <a:t>3) Judaism</a:t>
            </a:r>
          </a:p>
          <a:p>
            <a:pPr marL="0" indent="0">
              <a:buNone/>
            </a:pPr>
            <a:r>
              <a:rPr lang="en-US" dirty="0"/>
              <a:t>(2) Hinduism </a:t>
            </a:r>
            <a:r>
              <a:rPr lang="en-US" dirty="0" smtClean="0"/>
              <a:t>		(</a:t>
            </a:r>
            <a:r>
              <a:rPr lang="en-US" dirty="0"/>
              <a:t>4) Christianity</a:t>
            </a:r>
          </a:p>
        </p:txBody>
      </p:sp>
    </p:spTree>
    <p:extLst>
      <p:ext uri="{BB962C8B-B14F-4D97-AF65-F5344CB8AC3E}">
        <p14:creationId xmlns:p14="http://schemas.microsoft.com/office/powerpoint/2010/main" val="36098794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India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Gupta</a:t>
            </a:r>
            <a:r>
              <a:rPr lang="en-US" dirty="0" smtClean="0"/>
              <a:t> – “Golden Age”</a:t>
            </a:r>
          </a:p>
          <a:p>
            <a:pPr lvl="1"/>
            <a:r>
              <a:rPr lang="en-US" dirty="0" smtClean="0"/>
              <a:t>Restores Hinduism</a:t>
            </a:r>
          </a:p>
          <a:p>
            <a:pPr lvl="1"/>
            <a:r>
              <a:rPr lang="en-US" dirty="0" smtClean="0"/>
              <a:t>Math and science achievements (pi, zero, decimals, </a:t>
            </a:r>
            <a:r>
              <a:rPr lang="en-US" u="sng" dirty="0" smtClean="0"/>
              <a:t>Arabic numbers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Promoted art and literature</a:t>
            </a:r>
            <a:endParaRPr lang="en-US" u="sng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066550"/>
              </p:ext>
            </p:extLst>
          </p:nvPr>
        </p:nvGraphicFramePr>
        <p:xfrm>
          <a:off x="5715000" y="1676400"/>
          <a:ext cx="2873062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QuickTime Picture" r:id="rId3" imgW="3172268" imgH="4039164" progId="ViewerFrameClass">
                  <p:embed/>
                </p:oleObj>
              </mc:Choice>
              <mc:Fallback>
                <p:oleObj name="QuickTime Picture" r:id="rId3" imgW="3172268" imgH="4039164" progId="ViewerFrameClass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676400"/>
                        <a:ext cx="2873062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049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064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41.  Which </a:t>
            </a:r>
            <a:r>
              <a:rPr lang="en-US" dirty="0"/>
              <a:t>geographic feature would have most likely </a:t>
            </a:r>
            <a:r>
              <a:rPr lang="en-US" dirty="0">
                <a:solidFill>
                  <a:srgbClr val="FF0000"/>
                </a:solidFill>
              </a:rPr>
              <a:t>hindered</a:t>
            </a:r>
            <a:r>
              <a:rPr lang="en-US" dirty="0"/>
              <a:t> the expansion of the </a:t>
            </a:r>
            <a:r>
              <a:rPr lang="en-US" dirty="0" err="1" smtClean="0"/>
              <a:t>Guptas</a:t>
            </a:r>
            <a:r>
              <a:rPr lang="en-US" dirty="0" smtClean="0"/>
              <a:t> into </a:t>
            </a:r>
            <a:r>
              <a:rPr lang="en-US" dirty="0"/>
              <a:t>what is modern-day China?</a:t>
            </a:r>
          </a:p>
          <a:p>
            <a:r>
              <a:rPr lang="en-US" dirty="0"/>
              <a:t>(1) </a:t>
            </a:r>
            <a:r>
              <a:rPr lang="en-US" dirty="0" err="1"/>
              <a:t>Thar</a:t>
            </a:r>
            <a:r>
              <a:rPr lang="en-US" dirty="0"/>
              <a:t> Desert </a:t>
            </a:r>
            <a:r>
              <a:rPr lang="en-US" dirty="0" smtClean="0"/>
              <a:t>	(</a:t>
            </a:r>
            <a:r>
              <a:rPr lang="en-US" dirty="0"/>
              <a:t>3) Himalaya Mountains</a:t>
            </a:r>
          </a:p>
          <a:p>
            <a:r>
              <a:rPr lang="en-US" dirty="0"/>
              <a:t>(2) </a:t>
            </a:r>
            <a:r>
              <a:rPr lang="en-US" dirty="0" smtClean="0"/>
              <a:t>Deccan </a:t>
            </a:r>
            <a:r>
              <a:rPr lang="en-US" dirty="0"/>
              <a:t>Plateau (4) Bay of </a:t>
            </a:r>
            <a:r>
              <a:rPr lang="en-US" dirty="0" smtClean="0"/>
              <a:t>Bengal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14800"/>
            <a:ext cx="3520928" cy="26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1893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41.  Which </a:t>
            </a:r>
            <a:r>
              <a:rPr lang="en-US" dirty="0"/>
              <a:t>body of water is located between</a:t>
            </a:r>
          </a:p>
          <a:p>
            <a:pPr marL="0" indent="0">
              <a:buNone/>
            </a:pPr>
            <a:r>
              <a:rPr lang="en-US" dirty="0"/>
              <a:t>Southwest Asia and Southeast Asia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Pacific Ocean </a:t>
            </a:r>
            <a:r>
              <a:rPr lang="en-US" dirty="0" smtClean="0"/>
              <a:t>	(</a:t>
            </a:r>
            <a:r>
              <a:rPr lang="en-US" dirty="0"/>
              <a:t>3) Indian Ocean</a:t>
            </a:r>
          </a:p>
          <a:p>
            <a:pPr marL="0" indent="0">
              <a:buNone/>
            </a:pPr>
            <a:r>
              <a:rPr lang="en-US" dirty="0"/>
              <a:t>(2) Caribbean Sea </a:t>
            </a:r>
            <a:r>
              <a:rPr lang="en-US" dirty="0" smtClean="0"/>
              <a:t>	(</a:t>
            </a:r>
            <a:r>
              <a:rPr lang="en-US" dirty="0"/>
              <a:t>4) Black Sea</a:t>
            </a:r>
          </a:p>
        </p:txBody>
      </p:sp>
    </p:spTree>
    <p:extLst>
      <p:ext uri="{BB962C8B-B14F-4D97-AF65-F5344CB8AC3E}">
        <p14:creationId xmlns:p14="http://schemas.microsoft.com/office/powerpoint/2010/main" val="448160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Creation </a:t>
            </a:r>
            <a:r>
              <a:rPr lang="en-US" dirty="0"/>
              <a:t>of colorful murals in the Ajanta caves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•Development </a:t>
            </a:r>
            <a:r>
              <a:rPr lang="en-US" dirty="0"/>
              <a:t>of decimal system and concept </a:t>
            </a:r>
            <a:r>
              <a:rPr lang="en-US" dirty="0" smtClean="0"/>
              <a:t>of zero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Trade </a:t>
            </a:r>
            <a:r>
              <a:rPr lang="en-US" dirty="0"/>
              <a:t>with Persia and east African cities</a:t>
            </a:r>
          </a:p>
          <a:p>
            <a:pPr marL="0" indent="0">
              <a:buNone/>
            </a:pPr>
            <a:r>
              <a:rPr lang="en-US" dirty="0" smtClean="0"/>
              <a:t>42.  These </a:t>
            </a:r>
            <a:r>
              <a:rPr lang="en-US" dirty="0"/>
              <a:t>accomplishments occurred during the</a:t>
            </a:r>
          </a:p>
          <a:p>
            <a:pPr marL="0" indent="0">
              <a:buNone/>
            </a:pPr>
            <a:r>
              <a:rPr lang="en-US" dirty="0"/>
              <a:t>(1) Han dynasty </a:t>
            </a:r>
            <a:r>
              <a:rPr lang="en-US" dirty="0" smtClean="0"/>
              <a:t>			(</a:t>
            </a:r>
            <a:r>
              <a:rPr lang="en-US" dirty="0"/>
              <a:t>3) Tang dynasty</a:t>
            </a:r>
          </a:p>
          <a:p>
            <a:pPr marL="0" indent="0">
              <a:buNone/>
            </a:pPr>
            <a:r>
              <a:rPr lang="en-US" dirty="0"/>
              <a:t>(2) Gupta Empire </a:t>
            </a:r>
            <a:r>
              <a:rPr lang="en-US" dirty="0" smtClean="0"/>
              <a:t>		(</a:t>
            </a:r>
            <a:r>
              <a:rPr lang="en-US" dirty="0"/>
              <a:t>4) </a:t>
            </a:r>
            <a:r>
              <a:rPr lang="en-US" dirty="0" err="1"/>
              <a:t>Maurya</a:t>
            </a:r>
            <a:r>
              <a:rPr lang="en-US" dirty="0"/>
              <a:t> </a:t>
            </a:r>
            <a:r>
              <a:rPr lang="en-US" dirty="0" smtClean="0"/>
              <a:t>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958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43.  Which </a:t>
            </a:r>
            <a:r>
              <a:rPr lang="en-US" dirty="0"/>
              <a:t>civilization best completes the title of </a:t>
            </a:r>
            <a:r>
              <a:rPr lang="en-US" dirty="0" smtClean="0"/>
              <a:t>this outline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Ghana (3) Song</a:t>
            </a:r>
          </a:p>
          <a:p>
            <a:pPr marL="0" indent="0">
              <a:buNone/>
            </a:pPr>
            <a:r>
              <a:rPr lang="en-US" dirty="0"/>
              <a:t>(2) Khmer (4) Gupta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28289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21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 Knowing </a:t>
            </a:r>
            <a:r>
              <a:rPr lang="en-US" dirty="0"/>
              <a:t>the latitude of a location would be </a:t>
            </a:r>
            <a:r>
              <a:rPr lang="en-US" dirty="0" smtClean="0"/>
              <a:t>most helpful </a:t>
            </a:r>
            <a:r>
              <a:rPr lang="en-US" dirty="0"/>
              <a:t>in determining</a:t>
            </a:r>
          </a:p>
          <a:p>
            <a:pPr marL="0" indent="0">
              <a:buNone/>
            </a:pPr>
            <a:r>
              <a:rPr lang="en-US" dirty="0"/>
              <a:t>(1) language </a:t>
            </a:r>
            <a:r>
              <a:rPr lang="en-US" dirty="0" smtClean="0"/>
              <a:t>			(</a:t>
            </a:r>
            <a:r>
              <a:rPr lang="en-US" dirty="0"/>
              <a:t>3) population</a:t>
            </a:r>
          </a:p>
          <a:p>
            <a:pPr marL="0" indent="0">
              <a:buNone/>
            </a:pPr>
            <a:r>
              <a:rPr lang="en-US" dirty="0"/>
              <a:t>(2) temperature </a:t>
            </a:r>
            <a:r>
              <a:rPr lang="en-US" dirty="0" smtClean="0"/>
              <a:t>			(</a:t>
            </a:r>
            <a:r>
              <a:rPr lang="en-US" dirty="0"/>
              <a:t>4) time</a:t>
            </a:r>
          </a:p>
        </p:txBody>
      </p:sp>
    </p:spTree>
    <p:extLst>
      <p:ext uri="{BB962C8B-B14F-4D97-AF65-F5344CB8AC3E}">
        <p14:creationId xmlns:p14="http://schemas.microsoft.com/office/powerpoint/2010/main" val="2097149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44.  The </a:t>
            </a:r>
            <a:r>
              <a:rPr lang="en-US" dirty="0"/>
              <a:t>concept of zero, the expansion of the </a:t>
            </a:r>
            <a:r>
              <a:rPr lang="en-US" dirty="0" smtClean="0"/>
              <a:t>caste system</a:t>
            </a:r>
            <a:r>
              <a:rPr lang="en-US" dirty="0"/>
              <a:t>, and the creation of the decimal </a:t>
            </a:r>
            <a:r>
              <a:rPr lang="en-US" dirty="0" smtClean="0"/>
              <a:t>system are </a:t>
            </a:r>
            <a:r>
              <a:rPr lang="en-US" dirty="0"/>
              <a:t>most closely associated with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Inca Empire </a:t>
            </a:r>
            <a:r>
              <a:rPr lang="en-US" dirty="0" smtClean="0"/>
              <a:t>			(</a:t>
            </a:r>
            <a:r>
              <a:rPr lang="en-US" dirty="0"/>
              <a:t>3) Song dynasty</a:t>
            </a:r>
          </a:p>
          <a:p>
            <a:pPr marL="0" indent="0">
              <a:buNone/>
            </a:pPr>
            <a:r>
              <a:rPr lang="en-US" dirty="0"/>
              <a:t>(2) Tokugawa </a:t>
            </a:r>
            <a:r>
              <a:rPr lang="en-US" dirty="0" err="1"/>
              <a:t>shogunate</a:t>
            </a:r>
            <a:r>
              <a:rPr lang="en-US" dirty="0"/>
              <a:t> </a:t>
            </a:r>
            <a:r>
              <a:rPr lang="en-US" dirty="0" smtClean="0"/>
              <a:t>	(</a:t>
            </a:r>
            <a:r>
              <a:rPr lang="en-US" dirty="0"/>
              <a:t>4) Gupta Empire</a:t>
            </a:r>
          </a:p>
        </p:txBody>
      </p:sp>
    </p:spTree>
    <p:extLst>
      <p:ext uri="{BB962C8B-B14F-4D97-AF65-F5344CB8AC3E}">
        <p14:creationId xmlns:p14="http://schemas.microsoft.com/office/powerpoint/2010/main" val="428227035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45.  One </a:t>
            </a:r>
            <a:r>
              <a:rPr lang="en-US" dirty="0"/>
              <a:t>way in which the ancient city-state of </a:t>
            </a:r>
            <a:r>
              <a:rPr lang="en-US" dirty="0" smtClean="0"/>
              <a:t>Athens and </a:t>
            </a:r>
            <a:r>
              <a:rPr lang="en-US" dirty="0"/>
              <a:t>the Gupta Empire are similar is that both</a:t>
            </a:r>
          </a:p>
          <a:p>
            <a:pPr marL="0" indent="0">
              <a:buNone/>
            </a:pPr>
            <a:r>
              <a:rPr lang="en-US" dirty="0"/>
              <a:t>(1) allowed universal suffrage</a:t>
            </a:r>
          </a:p>
          <a:p>
            <a:pPr marL="0" indent="0">
              <a:buNone/>
            </a:pPr>
            <a:r>
              <a:rPr lang="en-US" dirty="0"/>
              <a:t>(2) developed matriarchal societies</a:t>
            </a:r>
          </a:p>
          <a:p>
            <a:pPr marL="0" indent="0">
              <a:buNone/>
            </a:pPr>
            <a:r>
              <a:rPr lang="en-US" dirty="0"/>
              <a:t>(3) promoted art and literature</a:t>
            </a:r>
          </a:p>
          <a:p>
            <a:pPr marL="0" indent="0">
              <a:buNone/>
            </a:pPr>
            <a:r>
              <a:rPr lang="en-US" dirty="0"/>
              <a:t>(4) established plantation agriculture</a:t>
            </a:r>
          </a:p>
        </p:txBody>
      </p:sp>
    </p:spTree>
    <p:extLst>
      <p:ext uri="{BB962C8B-B14F-4D97-AF65-F5344CB8AC3E}">
        <p14:creationId xmlns:p14="http://schemas.microsoft.com/office/powerpoint/2010/main" val="20311285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46"/>
            </a:pPr>
            <a:r>
              <a:rPr lang="en-US" dirty="0" smtClean="0"/>
              <a:t>Which </a:t>
            </a:r>
            <a:r>
              <a:rPr lang="en-US" dirty="0"/>
              <a:t>geographic factor affected the </a:t>
            </a:r>
            <a:r>
              <a:rPr lang="en-US" dirty="0" smtClean="0"/>
              <a:t>development of </a:t>
            </a:r>
            <a:r>
              <a:rPr lang="en-US" dirty="0"/>
              <a:t>the Gupta Empire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volcanoes </a:t>
            </a:r>
            <a:r>
              <a:rPr lang="en-US" dirty="0" smtClean="0"/>
              <a:t>		(</a:t>
            </a:r>
            <a:r>
              <a:rPr lang="en-US" dirty="0"/>
              <a:t>3) monsoons</a:t>
            </a:r>
          </a:p>
          <a:p>
            <a:pPr marL="0" indent="0">
              <a:buNone/>
            </a:pPr>
            <a:r>
              <a:rPr lang="en-US" dirty="0"/>
              <a:t>(2) permafrost </a:t>
            </a:r>
            <a:r>
              <a:rPr lang="en-US" dirty="0" smtClean="0"/>
              <a:t>		(</a:t>
            </a:r>
            <a:r>
              <a:rPr lang="en-US" dirty="0"/>
              <a:t>4) island location</a:t>
            </a:r>
          </a:p>
        </p:txBody>
      </p:sp>
    </p:spTree>
    <p:extLst>
      <p:ext uri="{BB962C8B-B14F-4D97-AF65-F5344CB8AC3E}">
        <p14:creationId xmlns:p14="http://schemas.microsoft.com/office/powerpoint/2010/main" val="299540632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• Preserved Hindu traditions</a:t>
            </a:r>
          </a:p>
          <a:p>
            <a:pPr marL="0" indent="0">
              <a:buNone/>
            </a:pPr>
            <a:r>
              <a:rPr lang="en-US" dirty="0"/>
              <a:t>• Produced fine poems and drama</a:t>
            </a:r>
          </a:p>
          <a:p>
            <a:pPr marL="0" indent="0">
              <a:buNone/>
            </a:pPr>
            <a:r>
              <a:rPr lang="en-US" dirty="0"/>
              <a:t>• Made advances in mathematics, science, and</a:t>
            </a:r>
          </a:p>
          <a:p>
            <a:pPr marL="0" indent="0">
              <a:buNone/>
            </a:pPr>
            <a:r>
              <a:rPr lang="en-US" dirty="0" smtClean="0"/>
              <a:t>Medicine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47.  These </a:t>
            </a:r>
            <a:r>
              <a:rPr lang="en-US" dirty="0"/>
              <a:t>achievements refer to contributions of the</a:t>
            </a:r>
          </a:p>
          <a:p>
            <a:pPr marL="0" indent="0">
              <a:buNone/>
            </a:pPr>
            <a:r>
              <a:rPr lang="en-US" dirty="0"/>
              <a:t>(1) Gupta Empire </a:t>
            </a:r>
            <a:r>
              <a:rPr lang="en-US" dirty="0" smtClean="0"/>
              <a:t>			(</a:t>
            </a:r>
            <a:r>
              <a:rPr lang="en-US" dirty="0"/>
              <a:t>3) Greek city-states</a:t>
            </a:r>
          </a:p>
          <a:p>
            <a:pPr marL="0" indent="0">
              <a:buNone/>
            </a:pPr>
            <a:r>
              <a:rPr lang="en-US" dirty="0"/>
              <a:t>(2) Persian Empire </a:t>
            </a:r>
            <a:r>
              <a:rPr lang="en-US" dirty="0" smtClean="0"/>
              <a:t>		(</a:t>
            </a:r>
            <a:r>
              <a:rPr lang="en-US" dirty="0"/>
              <a:t>4) Tang dynasty</a:t>
            </a:r>
          </a:p>
        </p:txBody>
      </p:sp>
    </p:spTree>
    <p:extLst>
      <p:ext uri="{BB962C8B-B14F-4D97-AF65-F5344CB8AC3E}">
        <p14:creationId xmlns:p14="http://schemas.microsoft.com/office/powerpoint/2010/main" val="8128706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Classical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Ethnocentric </a:t>
            </a:r>
            <a:r>
              <a:rPr lang="en-US" sz="2400" dirty="0" smtClean="0"/>
              <a:t>- belief your culture is superior (because of geographic isolation)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Mandate of Heaven </a:t>
            </a:r>
          </a:p>
          <a:p>
            <a:r>
              <a:rPr lang="en-US" sz="2400" dirty="0" smtClean="0"/>
              <a:t>Oracle Bones – ancestors important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Confucianism</a:t>
            </a:r>
            <a:r>
              <a:rPr lang="en-US" sz="2400" dirty="0" smtClean="0"/>
              <a:t> (</a:t>
            </a:r>
            <a:r>
              <a:rPr lang="en-US" sz="2400" u="sng" dirty="0" smtClean="0"/>
              <a:t>5 Relationships</a:t>
            </a:r>
            <a:r>
              <a:rPr lang="en-US" sz="2400" dirty="0" smtClean="0"/>
              <a:t>, </a:t>
            </a:r>
            <a:r>
              <a:rPr lang="en-US" sz="2400" u="sng" dirty="0" smtClean="0"/>
              <a:t>filial piety</a:t>
            </a:r>
            <a:r>
              <a:rPr lang="en-US" sz="2400" dirty="0" smtClean="0"/>
              <a:t>, </a:t>
            </a:r>
            <a:r>
              <a:rPr lang="en-US" sz="2400" u="sng" dirty="0" smtClean="0"/>
              <a:t>Analects</a:t>
            </a:r>
            <a:r>
              <a:rPr lang="en-US" sz="2400" dirty="0" smtClean="0"/>
              <a:t>), Legalism, and Daoism emerge in 500s</a:t>
            </a:r>
          </a:p>
          <a:p>
            <a:r>
              <a:rPr lang="en-US" sz="2400" u="sng" dirty="0" smtClean="0">
                <a:solidFill>
                  <a:srgbClr val="FF0000"/>
                </a:solidFill>
              </a:rPr>
              <a:t>Shi </a:t>
            </a:r>
            <a:r>
              <a:rPr lang="en-US" sz="2400" u="sng" dirty="0" err="1" smtClean="0">
                <a:solidFill>
                  <a:srgbClr val="FF0000"/>
                </a:solidFill>
              </a:rPr>
              <a:t>Huangdi</a:t>
            </a:r>
            <a:r>
              <a:rPr lang="en-US" sz="2400" u="sng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(Qin) – centralized government, </a:t>
            </a:r>
            <a:r>
              <a:rPr lang="en-US" sz="2400" u="sng" dirty="0" smtClean="0"/>
              <a:t>legalism</a:t>
            </a:r>
            <a:r>
              <a:rPr lang="en-US" sz="2400" dirty="0" smtClean="0"/>
              <a:t>, uniformity of writing, </a:t>
            </a:r>
            <a:r>
              <a:rPr lang="en-US" sz="2400" dirty="0" smtClean="0">
                <a:solidFill>
                  <a:srgbClr val="FF0000"/>
                </a:solidFill>
              </a:rPr>
              <a:t>Great Wall</a:t>
            </a:r>
            <a:r>
              <a:rPr lang="en-US" sz="2400" dirty="0" smtClean="0"/>
              <a:t>, </a:t>
            </a:r>
            <a:r>
              <a:rPr lang="en-US" sz="2400" u="sng" dirty="0" smtClean="0"/>
              <a:t>terracotta warriors</a:t>
            </a:r>
          </a:p>
        </p:txBody>
      </p:sp>
      <p:pic>
        <p:nvPicPr>
          <p:cNvPr id="4" name="Picture 12" descr="http://www.trunity.net/files/198601_198700/198693/dunastic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0"/>
            <a:ext cx="5129213" cy="21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m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0" y="4724400"/>
            <a:ext cx="2535865" cy="167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5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50.  Which </a:t>
            </a:r>
            <a:r>
              <a:rPr lang="en-US" dirty="0"/>
              <a:t>geographic feature has helped </a:t>
            </a:r>
            <a:r>
              <a:rPr lang="en-US" dirty="0" smtClean="0"/>
              <a:t>isolate China?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Andes Mountains</a:t>
            </a:r>
          </a:p>
          <a:p>
            <a:pPr marL="0" indent="0">
              <a:buNone/>
            </a:pPr>
            <a:r>
              <a:rPr lang="en-US" dirty="0"/>
              <a:t>(2) Kalahari Desert</a:t>
            </a:r>
          </a:p>
          <a:p>
            <a:pPr marL="0" indent="0">
              <a:buNone/>
            </a:pPr>
            <a:r>
              <a:rPr lang="en-US" dirty="0"/>
              <a:t>(3) Himalaya Mountains</a:t>
            </a:r>
          </a:p>
          <a:p>
            <a:pPr marL="0" indent="0">
              <a:buNone/>
            </a:pPr>
            <a:r>
              <a:rPr lang="en-US" dirty="0"/>
              <a:t>(4) Great Rift Valley</a:t>
            </a:r>
          </a:p>
        </p:txBody>
      </p:sp>
    </p:spTree>
    <p:extLst>
      <p:ext uri="{BB962C8B-B14F-4D97-AF65-F5344CB8AC3E}">
        <p14:creationId xmlns:p14="http://schemas.microsoft.com/office/powerpoint/2010/main" val="25736431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51.  Which </a:t>
            </a:r>
            <a:r>
              <a:rPr lang="en-US" dirty="0"/>
              <a:t>geographic feature served as a barrier </a:t>
            </a:r>
            <a:r>
              <a:rPr lang="en-US" dirty="0" smtClean="0"/>
              <a:t>that protected </a:t>
            </a:r>
            <a:r>
              <a:rPr lang="en-US" dirty="0"/>
              <a:t>ancient China and was used as an</a:t>
            </a:r>
          </a:p>
          <a:p>
            <a:pPr marL="0" indent="0">
              <a:buNone/>
            </a:pPr>
            <a:r>
              <a:rPr lang="en-US" dirty="0"/>
              <a:t>invasion route by the Aryans into ancient India?</a:t>
            </a:r>
          </a:p>
          <a:p>
            <a:pPr marL="0" indent="0">
              <a:buNone/>
            </a:pPr>
            <a:r>
              <a:rPr lang="en-US" dirty="0"/>
              <a:t>(1) deserts </a:t>
            </a:r>
            <a:r>
              <a:rPr lang="en-US" dirty="0" smtClean="0"/>
              <a:t>		(</a:t>
            </a:r>
            <a:r>
              <a:rPr lang="en-US" dirty="0"/>
              <a:t>3) mountains</a:t>
            </a:r>
          </a:p>
          <a:p>
            <a:pPr marL="0" indent="0">
              <a:buNone/>
            </a:pPr>
            <a:r>
              <a:rPr lang="en-US" dirty="0"/>
              <a:t>(2) rivers </a:t>
            </a:r>
            <a:r>
              <a:rPr lang="en-US" dirty="0" smtClean="0"/>
              <a:t>			(</a:t>
            </a:r>
            <a:r>
              <a:rPr lang="en-US" dirty="0"/>
              <a:t>4) plateaus</a:t>
            </a:r>
          </a:p>
        </p:txBody>
      </p:sp>
    </p:spTree>
    <p:extLst>
      <p:ext uri="{BB962C8B-B14F-4D97-AF65-F5344CB8AC3E}">
        <p14:creationId xmlns:p14="http://schemas.microsoft.com/office/powerpoint/2010/main" val="17850405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52.  Which </a:t>
            </a:r>
            <a:r>
              <a:rPr lang="en-US" dirty="0"/>
              <a:t>statement about China is a fact rather than</a:t>
            </a:r>
          </a:p>
          <a:p>
            <a:pPr marL="0" indent="0">
              <a:buNone/>
            </a:pPr>
            <a:r>
              <a:rPr lang="en-US" dirty="0"/>
              <a:t>an opinion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Flooding was the worst disaster to </a:t>
            </a:r>
            <a:r>
              <a:rPr lang="en-US" dirty="0" smtClean="0"/>
              <a:t>affect ancient </a:t>
            </a:r>
            <a:r>
              <a:rPr lang="en-US" dirty="0"/>
              <a:t>Chinese civilizations.</a:t>
            </a:r>
          </a:p>
          <a:p>
            <a:pPr marL="0" indent="0">
              <a:buNone/>
            </a:pPr>
            <a:r>
              <a:rPr lang="en-US" dirty="0"/>
              <a:t>(2) The Mandate of Heaven was an </a:t>
            </a:r>
            <a:r>
              <a:rPr lang="en-US" dirty="0" smtClean="0"/>
              <a:t>idea developed </a:t>
            </a:r>
            <a:r>
              <a:rPr lang="en-US" dirty="0"/>
              <a:t>in ancient China.</a:t>
            </a:r>
          </a:p>
          <a:p>
            <a:pPr marL="0" indent="0">
              <a:buNone/>
            </a:pPr>
            <a:r>
              <a:rPr lang="en-US" dirty="0"/>
              <a:t>(3) Early Chinese civilizations were the </a:t>
            </a:r>
            <a:r>
              <a:rPr lang="en-US" dirty="0" smtClean="0"/>
              <a:t>most important </a:t>
            </a:r>
            <a:r>
              <a:rPr lang="en-US" dirty="0"/>
              <a:t>civilizations in the world.</a:t>
            </a:r>
          </a:p>
          <a:p>
            <a:pPr marL="0" indent="0">
              <a:buNone/>
            </a:pPr>
            <a:r>
              <a:rPr lang="en-US" dirty="0"/>
              <a:t>(4) Dynastic governments were highly </a:t>
            </a:r>
            <a:r>
              <a:rPr lang="en-US" dirty="0" smtClean="0"/>
              <a:t>effective in </a:t>
            </a:r>
            <a:r>
              <a:rPr lang="en-US" dirty="0"/>
              <a:t>China.</a:t>
            </a:r>
          </a:p>
        </p:txBody>
      </p:sp>
    </p:spTree>
    <p:extLst>
      <p:ext uri="{BB962C8B-B14F-4D97-AF65-F5344CB8AC3E}">
        <p14:creationId xmlns:p14="http://schemas.microsoft.com/office/powerpoint/2010/main" val="18515389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53.  The </a:t>
            </a:r>
            <a:r>
              <a:rPr lang="en-US" dirty="0"/>
              <a:t>Code of Hammurabi and Chinese legalism</a:t>
            </a:r>
          </a:p>
          <a:p>
            <a:pPr marL="0" indent="0">
              <a:buNone/>
            </a:pPr>
            <a:r>
              <a:rPr lang="en-US" dirty="0"/>
              <a:t>both rely on the idea </a:t>
            </a:r>
            <a:r>
              <a:rPr lang="en-US" dirty="0" smtClean="0"/>
              <a:t>that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governments must provide their people with</a:t>
            </a:r>
          </a:p>
          <a:p>
            <a:pPr marL="0" indent="0">
              <a:buNone/>
            </a:pPr>
            <a:r>
              <a:rPr lang="en-US" dirty="0"/>
              <a:t>rights</a:t>
            </a:r>
          </a:p>
          <a:p>
            <a:pPr marL="0" indent="0">
              <a:buNone/>
            </a:pPr>
            <a:r>
              <a:rPr lang="en-US" dirty="0"/>
              <a:t>(2) harsh laws are needed to control society</a:t>
            </a:r>
          </a:p>
          <a:p>
            <a:pPr marL="0" indent="0">
              <a:buNone/>
            </a:pPr>
            <a:r>
              <a:rPr lang="en-US" dirty="0"/>
              <a:t>(3) all subjects are equal under the law</a:t>
            </a:r>
          </a:p>
          <a:p>
            <a:pPr marL="0" indent="0">
              <a:buNone/>
            </a:pPr>
            <a:r>
              <a:rPr lang="en-US" dirty="0"/>
              <a:t>(4) religion and government must be brought</a:t>
            </a:r>
          </a:p>
          <a:p>
            <a:pPr marL="0" indent="0">
              <a:buNone/>
            </a:pPr>
            <a:r>
              <a:rPr lang="en-US" dirty="0"/>
              <a:t>closer together</a:t>
            </a:r>
          </a:p>
        </p:txBody>
      </p:sp>
    </p:spTree>
    <p:extLst>
      <p:ext uri="{BB962C8B-B14F-4D97-AF65-F5344CB8AC3E}">
        <p14:creationId xmlns:p14="http://schemas.microsoft.com/office/powerpoint/2010/main" val="26699209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54.  The </a:t>
            </a:r>
            <a:r>
              <a:rPr lang="en-US" dirty="0"/>
              <a:t>rule of Shi </a:t>
            </a:r>
            <a:r>
              <a:rPr lang="en-US" dirty="0" err="1"/>
              <a:t>Huangdi</a:t>
            </a:r>
            <a:r>
              <a:rPr lang="en-US" dirty="0"/>
              <a:t>, legalism, and the </a:t>
            </a:r>
            <a:r>
              <a:rPr lang="en-US" dirty="0" smtClean="0"/>
              <a:t>tomb of </a:t>
            </a:r>
            <a:r>
              <a:rPr lang="en-US" dirty="0"/>
              <a:t>terra cotta soldiers are most closely </a:t>
            </a:r>
            <a:r>
              <a:rPr lang="en-US" dirty="0" smtClean="0"/>
              <a:t>associated with </a:t>
            </a:r>
            <a:r>
              <a:rPr lang="en-US" dirty="0"/>
              <a:t>the</a:t>
            </a:r>
          </a:p>
          <a:p>
            <a:pPr marL="0" indent="0">
              <a:buNone/>
            </a:pPr>
            <a:r>
              <a:rPr lang="en-US" dirty="0"/>
              <a:t>(1) </a:t>
            </a:r>
            <a:r>
              <a:rPr lang="en-US" dirty="0" err="1"/>
              <a:t>Maurya</a:t>
            </a:r>
            <a:r>
              <a:rPr lang="en-US" dirty="0"/>
              <a:t> Empire </a:t>
            </a:r>
            <a:r>
              <a:rPr lang="en-US" dirty="0" smtClean="0"/>
              <a:t>	(</a:t>
            </a:r>
            <a:r>
              <a:rPr lang="en-US" dirty="0"/>
              <a:t>3) Persian Empire</a:t>
            </a:r>
          </a:p>
          <a:p>
            <a:pPr marL="0" indent="0">
              <a:buNone/>
            </a:pPr>
            <a:r>
              <a:rPr lang="en-US" dirty="0"/>
              <a:t>(2) Qin dynasty </a:t>
            </a:r>
            <a:r>
              <a:rPr lang="en-US" dirty="0" smtClean="0"/>
              <a:t>		(</a:t>
            </a:r>
            <a:r>
              <a:rPr lang="en-US" dirty="0"/>
              <a:t>4) Hellenistic culture</a:t>
            </a:r>
          </a:p>
        </p:txBody>
      </p:sp>
    </p:spTree>
    <p:extLst>
      <p:ext uri="{BB962C8B-B14F-4D97-AF65-F5344CB8AC3E}">
        <p14:creationId xmlns:p14="http://schemas.microsoft.com/office/powerpoint/2010/main" val="3409419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…The girl and two other children were left on a</a:t>
            </a:r>
          </a:p>
          <a:p>
            <a:pPr marL="0" indent="0">
              <a:buNone/>
            </a:pPr>
            <a:r>
              <a:rPr lang="en-US" dirty="0"/>
              <a:t>mountaintop to succumb [fall victim] to the cold</a:t>
            </a:r>
          </a:p>
          <a:p>
            <a:pPr marL="0" indent="0">
              <a:buNone/>
            </a:pPr>
            <a:r>
              <a:rPr lang="en-US" dirty="0"/>
              <a:t>as offerings to the gods, according to the</a:t>
            </a:r>
          </a:p>
          <a:p>
            <a:pPr marL="0" indent="0">
              <a:buNone/>
            </a:pPr>
            <a:r>
              <a:rPr lang="en-US" dirty="0"/>
              <a:t>archaeologists who found the mummified</a:t>
            </a:r>
          </a:p>
          <a:p>
            <a:pPr marL="0" indent="0">
              <a:buNone/>
            </a:pPr>
            <a:r>
              <a:rPr lang="en-US" dirty="0"/>
              <a:t>remains in Argentina in 1999….</a:t>
            </a:r>
          </a:p>
          <a:p>
            <a:pPr marL="0" indent="0">
              <a:buNone/>
            </a:pPr>
            <a:r>
              <a:rPr lang="en-US" dirty="0"/>
              <a:t>— “Frozen Inca Mummy Goes On Display,” </a:t>
            </a:r>
          </a:p>
          <a:p>
            <a:pPr marL="0" indent="0">
              <a:buNone/>
            </a:pPr>
            <a:r>
              <a:rPr lang="en-US" dirty="0"/>
              <a:t>National Geographic News,</a:t>
            </a:r>
          </a:p>
          <a:p>
            <a:pPr marL="0" indent="0">
              <a:buNone/>
            </a:pPr>
            <a:r>
              <a:rPr lang="en-US" dirty="0"/>
              <a:t>September 11, 2007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 This </a:t>
            </a:r>
            <a:r>
              <a:rPr lang="en-US" dirty="0"/>
              <a:t>passage best illustrates the role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FF0000"/>
                </a:solidFill>
              </a:rPr>
              <a:t>archaeologists</a:t>
            </a:r>
            <a:r>
              <a:rPr lang="en-US" dirty="0" smtClean="0"/>
              <a:t> </a:t>
            </a:r>
            <a:r>
              <a:rPr lang="en-US" dirty="0"/>
              <a:t>in</a:t>
            </a:r>
          </a:p>
          <a:p>
            <a:pPr marL="0" indent="0">
              <a:buNone/>
            </a:pPr>
            <a:r>
              <a:rPr lang="en-US" dirty="0"/>
              <a:t>(1) interpreting evidence</a:t>
            </a:r>
          </a:p>
          <a:p>
            <a:pPr marL="0" indent="0">
              <a:buNone/>
            </a:pPr>
            <a:r>
              <a:rPr lang="en-US" dirty="0"/>
              <a:t>(2) challenging customs</a:t>
            </a:r>
          </a:p>
          <a:p>
            <a:pPr marL="0" indent="0">
              <a:buNone/>
            </a:pPr>
            <a:r>
              <a:rPr lang="en-US" dirty="0"/>
              <a:t>(3) classifying artifacts</a:t>
            </a:r>
          </a:p>
          <a:p>
            <a:pPr marL="0" indent="0">
              <a:buNone/>
            </a:pPr>
            <a:r>
              <a:rPr lang="en-US" dirty="0"/>
              <a:t>(4) planning expeditions</a:t>
            </a:r>
          </a:p>
        </p:txBody>
      </p:sp>
    </p:spTree>
    <p:extLst>
      <p:ext uri="{BB962C8B-B14F-4D97-AF65-F5344CB8AC3E}">
        <p14:creationId xmlns:p14="http://schemas.microsoft.com/office/powerpoint/2010/main" val="189415877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55.  Which </a:t>
            </a:r>
            <a:r>
              <a:rPr lang="en-US" dirty="0"/>
              <a:t>Chinese philosophy best completes </a:t>
            </a:r>
            <a:r>
              <a:rPr lang="en-US" dirty="0" smtClean="0"/>
              <a:t>this graphic </a:t>
            </a:r>
            <a:r>
              <a:rPr lang="en-US" dirty="0"/>
              <a:t>organizer?</a:t>
            </a:r>
          </a:p>
          <a:p>
            <a:r>
              <a:rPr lang="en-US" dirty="0"/>
              <a:t>(1) Maoism </a:t>
            </a:r>
            <a:r>
              <a:rPr lang="en-US" dirty="0" smtClean="0"/>
              <a:t>			(</a:t>
            </a:r>
            <a:r>
              <a:rPr lang="en-US" dirty="0"/>
              <a:t>3) legalism</a:t>
            </a:r>
          </a:p>
          <a:p>
            <a:r>
              <a:rPr lang="en-US" dirty="0"/>
              <a:t>(2) Daoism </a:t>
            </a:r>
            <a:r>
              <a:rPr lang="en-US" dirty="0" smtClean="0"/>
              <a:t>			(</a:t>
            </a:r>
            <a:r>
              <a:rPr lang="en-US" dirty="0"/>
              <a:t>4) Confucianism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19613"/>
            <a:ext cx="39719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60797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56.  Filial </a:t>
            </a:r>
            <a:r>
              <a:rPr lang="en-US" dirty="0"/>
              <a:t>piety and the five relationships are </a:t>
            </a:r>
            <a:r>
              <a:rPr lang="en-US" dirty="0" smtClean="0"/>
              <a:t>most often </a:t>
            </a:r>
            <a:r>
              <a:rPr lang="en-US" dirty="0"/>
              <a:t>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Hinduism </a:t>
            </a:r>
            <a:r>
              <a:rPr lang="en-US" dirty="0" smtClean="0"/>
              <a:t>		(</a:t>
            </a:r>
            <a:r>
              <a:rPr lang="en-US" dirty="0"/>
              <a:t>3) animism</a:t>
            </a:r>
          </a:p>
          <a:p>
            <a:pPr marL="0" indent="0">
              <a:buNone/>
            </a:pPr>
            <a:r>
              <a:rPr lang="en-US" dirty="0"/>
              <a:t>(2) Daoism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11262309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57.  Oracle </a:t>
            </a:r>
            <a:r>
              <a:rPr lang="en-US" dirty="0"/>
              <a:t>bones, Daoism, and the Mandate of</a:t>
            </a:r>
          </a:p>
          <a:p>
            <a:pPr marL="0" indent="0">
              <a:buNone/>
            </a:pPr>
            <a:r>
              <a:rPr lang="en-US" dirty="0"/>
              <a:t>Heaven are all associated with early civilizations in</a:t>
            </a:r>
          </a:p>
          <a:p>
            <a:pPr marL="0" indent="0">
              <a:buNone/>
            </a:pPr>
            <a:r>
              <a:rPr lang="en-US" dirty="0"/>
              <a:t>(1) Egypt </a:t>
            </a:r>
            <a:r>
              <a:rPr lang="en-US" dirty="0" smtClean="0"/>
              <a:t>			(</a:t>
            </a:r>
            <a:r>
              <a:rPr lang="en-US" dirty="0"/>
              <a:t>3) India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smtClean="0"/>
              <a:t>Russia			(</a:t>
            </a:r>
            <a:r>
              <a:rPr lang="en-US" dirty="0"/>
              <a:t>4) China</a:t>
            </a:r>
          </a:p>
        </p:txBody>
      </p:sp>
    </p:spTree>
    <p:extLst>
      <p:ext uri="{BB962C8B-B14F-4D97-AF65-F5344CB8AC3E}">
        <p14:creationId xmlns:p14="http://schemas.microsoft.com/office/powerpoint/2010/main" val="293645928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81400" cy="1143000"/>
          </a:xfrm>
        </p:spPr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92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58.  These </a:t>
            </a:r>
            <a:r>
              <a:rPr lang="en-US" dirty="0"/>
              <a:t>photographs indicate the people of China and the people of ancient </a:t>
            </a:r>
            <a:r>
              <a:rPr lang="en-US" dirty="0" smtClean="0"/>
              <a:t>Peru modified </a:t>
            </a:r>
            <a:r>
              <a:rPr lang="en-US" dirty="0"/>
              <a:t>their environment to</a:t>
            </a:r>
          </a:p>
          <a:p>
            <a:pPr marL="0" indent="0">
              <a:buNone/>
            </a:pPr>
            <a:r>
              <a:rPr lang="en-US" dirty="0"/>
              <a:t>(1) create effective trade routes</a:t>
            </a:r>
          </a:p>
          <a:p>
            <a:pPr marL="0" indent="0">
              <a:buNone/>
            </a:pPr>
            <a:r>
              <a:rPr lang="en-US" dirty="0"/>
              <a:t>(2) increase the amount of land available for agriculture</a:t>
            </a:r>
          </a:p>
          <a:p>
            <a:pPr marL="0" indent="0">
              <a:buNone/>
            </a:pPr>
            <a:r>
              <a:rPr lang="en-US" dirty="0"/>
              <a:t>(3) move large quantities of water into cities</a:t>
            </a:r>
          </a:p>
          <a:p>
            <a:pPr marL="0" indent="0">
              <a:buNone/>
            </a:pPr>
            <a:r>
              <a:rPr lang="en-US" dirty="0"/>
              <a:t>(4) provide an effective defense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4636"/>
            <a:ext cx="5208017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07450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59.  Use </a:t>
            </a:r>
            <a:r>
              <a:rPr lang="en-US" dirty="0"/>
              <a:t>of terracing is an example of a society’s</a:t>
            </a:r>
          </a:p>
          <a:p>
            <a:pPr marL="0" indent="0">
              <a:buNone/>
            </a:pPr>
            <a:r>
              <a:rPr lang="en-US" dirty="0"/>
              <a:t>reaction to</a:t>
            </a:r>
          </a:p>
          <a:p>
            <a:pPr marL="0" indent="0">
              <a:buNone/>
            </a:pPr>
            <a:r>
              <a:rPr lang="en-US" dirty="0"/>
              <a:t>(1) religious beliefs</a:t>
            </a:r>
          </a:p>
          <a:p>
            <a:pPr marL="0" indent="0">
              <a:buNone/>
            </a:pPr>
            <a:r>
              <a:rPr lang="en-US" dirty="0"/>
              <a:t>(2) social stratification</a:t>
            </a:r>
          </a:p>
          <a:p>
            <a:pPr marL="0" indent="0">
              <a:buNone/>
            </a:pPr>
            <a:r>
              <a:rPr lang="en-US" dirty="0"/>
              <a:t>(3) geographic conditions</a:t>
            </a:r>
          </a:p>
          <a:p>
            <a:pPr marL="0" indent="0">
              <a:buNone/>
            </a:pPr>
            <a:r>
              <a:rPr lang="en-US" dirty="0"/>
              <a:t>(4) political situations</a:t>
            </a:r>
          </a:p>
        </p:txBody>
      </p:sp>
    </p:spTree>
    <p:extLst>
      <p:ext uri="{BB962C8B-B14F-4D97-AF65-F5344CB8AC3E}">
        <p14:creationId xmlns:p14="http://schemas.microsoft.com/office/powerpoint/2010/main" val="409244703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60.  What </a:t>
            </a:r>
            <a:r>
              <a:rPr lang="en-US" dirty="0"/>
              <a:t>is one way in which animism, Shinto, </a:t>
            </a:r>
            <a:r>
              <a:rPr lang="en-US" dirty="0" smtClean="0"/>
              <a:t>and Daoism </a:t>
            </a:r>
            <a:r>
              <a:rPr lang="en-US" dirty="0"/>
              <a:t>are similar?</a:t>
            </a:r>
          </a:p>
          <a:p>
            <a:pPr marL="0" indent="0">
              <a:buNone/>
            </a:pPr>
            <a:r>
              <a:rPr lang="en-US" dirty="0"/>
              <a:t>(1) emphasis on harmony with nature</a:t>
            </a:r>
          </a:p>
          <a:p>
            <a:pPr marL="0" indent="0">
              <a:buNone/>
            </a:pPr>
            <a:r>
              <a:rPr lang="en-US" dirty="0"/>
              <a:t>(2) monotheistic belief systems</a:t>
            </a:r>
          </a:p>
          <a:p>
            <a:pPr marL="0" indent="0">
              <a:buNone/>
            </a:pPr>
            <a:r>
              <a:rPr lang="en-US" dirty="0"/>
              <a:t>(3) belief in the idea of nirvana</a:t>
            </a:r>
          </a:p>
          <a:p>
            <a:pPr marL="0" indent="0">
              <a:buNone/>
            </a:pPr>
            <a:r>
              <a:rPr lang="en-US" dirty="0"/>
              <a:t>(4) reliance on the teachings of the Vedas</a:t>
            </a:r>
          </a:p>
        </p:txBody>
      </p:sp>
    </p:spTree>
    <p:extLst>
      <p:ext uri="{BB962C8B-B14F-4D97-AF65-F5344CB8AC3E}">
        <p14:creationId xmlns:p14="http://schemas.microsoft.com/office/powerpoint/2010/main" val="21137744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61.  The </a:t>
            </a:r>
            <a:r>
              <a:rPr lang="en-US" dirty="0"/>
              <a:t>Great Wall of China and the Berlin Wall</a:t>
            </a:r>
          </a:p>
          <a:p>
            <a:pPr marL="0" indent="0">
              <a:buNone/>
            </a:pPr>
            <a:r>
              <a:rPr lang="en-US" dirty="0"/>
              <a:t>were both intended to</a:t>
            </a:r>
          </a:p>
          <a:p>
            <a:pPr marL="0" indent="0">
              <a:buNone/>
            </a:pPr>
            <a:r>
              <a:rPr lang="en-US" dirty="0"/>
              <a:t>(1) halt the spread of communism</a:t>
            </a:r>
          </a:p>
          <a:p>
            <a:pPr marL="0" indent="0">
              <a:buNone/>
            </a:pPr>
            <a:r>
              <a:rPr lang="en-US" dirty="0"/>
              <a:t>(2) isolate unpopular governments</a:t>
            </a:r>
          </a:p>
          <a:p>
            <a:pPr marL="0" indent="0">
              <a:buNone/>
            </a:pPr>
            <a:r>
              <a:rPr lang="en-US" dirty="0"/>
              <a:t>(3) limit the movement of peoples</a:t>
            </a:r>
          </a:p>
          <a:p>
            <a:pPr marL="0" indent="0">
              <a:buNone/>
            </a:pPr>
            <a:r>
              <a:rPr lang="en-US" dirty="0"/>
              <a:t>(4) keep people from smuggling illegal goods</a:t>
            </a:r>
          </a:p>
        </p:txBody>
      </p:sp>
    </p:spTree>
    <p:extLst>
      <p:ext uri="{BB962C8B-B14F-4D97-AF65-F5344CB8AC3E}">
        <p14:creationId xmlns:p14="http://schemas.microsoft.com/office/powerpoint/2010/main" val="25402655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Historical Context:</a:t>
            </a:r>
          </a:p>
          <a:p>
            <a:pPr marL="0" indent="0">
              <a:buNone/>
            </a:pPr>
            <a:r>
              <a:rPr lang="en-US" dirty="0"/>
              <a:t>Throughout history, autocratic leaders have exercised authority over their </a:t>
            </a:r>
            <a:r>
              <a:rPr lang="en-US" dirty="0" smtClean="0"/>
              <a:t>countries and </a:t>
            </a:r>
            <a:r>
              <a:rPr lang="en-US" dirty="0"/>
              <a:t>the lives of their people. The actions of autocratic leaders have both helped </a:t>
            </a:r>
            <a:r>
              <a:rPr lang="en-US" dirty="0" smtClean="0"/>
              <a:t>and hurt </a:t>
            </a:r>
            <a:r>
              <a:rPr lang="en-US" dirty="0"/>
              <a:t>their countries and their peoples. Examples of such leaders include </a:t>
            </a:r>
            <a:r>
              <a:rPr lang="en-US" dirty="0" smtClean="0"/>
              <a:t>Emperor </a:t>
            </a:r>
            <a:r>
              <a:rPr lang="en-US" dirty="0" smtClean="0">
                <a:solidFill>
                  <a:srgbClr val="FF0000"/>
                </a:solidFill>
              </a:rPr>
              <a:t>Shi </a:t>
            </a:r>
            <a:r>
              <a:rPr lang="en-US" dirty="0" err="1">
                <a:solidFill>
                  <a:srgbClr val="FF0000"/>
                </a:solidFill>
              </a:rPr>
              <a:t>Huangdi</a:t>
            </a:r>
            <a:r>
              <a:rPr lang="en-US" dirty="0"/>
              <a:t>, Czar Peter the Great, and King Louis XIV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Select </a:t>
            </a:r>
            <a:r>
              <a:rPr lang="en-US" dirty="0"/>
              <a:t>two leaders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Describe actions taken by the leader that show this individual was an autocrat</a:t>
            </a:r>
          </a:p>
          <a:p>
            <a:pPr marL="0" indent="0">
              <a:buNone/>
            </a:pPr>
            <a:r>
              <a:rPr lang="en-US" dirty="0"/>
              <a:t>• Discuss the extent to which this leader’s use of autocratic power helped </a:t>
            </a:r>
            <a:r>
              <a:rPr lang="en-US" dirty="0" smtClean="0"/>
              <a:t>and/or hurt </a:t>
            </a:r>
            <a:r>
              <a:rPr lang="en-US" dirty="0"/>
              <a:t>his country or his people</a:t>
            </a:r>
          </a:p>
        </p:txBody>
      </p:sp>
    </p:spTree>
    <p:extLst>
      <p:ext uri="{BB962C8B-B14F-4D97-AF65-F5344CB8AC3E}">
        <p14:creationId xmlns:p14="http://schemas.microsoft.com/office/powerpoint/2010/main" val="35122476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China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Han (200 BC – 200 AD)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Silk Road </a:t>
            </a:r>
            <a:r>
              <a:rPr lang="en-US" sz="2400" dirty="0" smtClean="0"/>
              <a:t>established (golden age of trade)</a:t>
            </a:r>
          </a:p>
          <a:p>
            <a:pPr lvl="1"/>
            <a:r>
              <a:rPr lang="en-US" sz="2400" dirty="0" smtClean="0"/>
              <a:t>Paper and Silk</a:t>
            </a:r>
          </a:p>
          <a:p>
            <a:pPr lvl="1"/>
            <a:r>
              <a:rPr lang="en-US" sz="2400" dirty="0" smtClean="0"/>
              <a:t>Emperor </a:t>
            </a:r>
            <a:r>
              <a:rPr lang="en-US" sz="2400" dirty="0" err="1" smtClean="0"/>
              <a:t>Wudi</a:t>
            </a:r>
            <a:r>
              <a:rPr lang="en-US" sz="2400" dirty="0" smtClean="0"/>
              <a:t> has </a:t>
            </a:r>
            <a:r>
              <a:rPr lang="en-US" sz="2400" dirty="0" smtClean="0">
                <a:solidFill>
                  <a:srgbClr val="FF0000"/>
                </a:solidFill>
              </a:rPr>
              <a:t>bureaucracy</a:t>
            </a:r>
            <a:r>
              <a:rPr lang="en-US" sz="2400" dirty="0" smtClean="0"/>
              <a:t> with </a:t>
            </a:r>
            <a:r>
              <a:rPr lang="en-US" sz="2400" u="sng" dirty="0" smtClean="0"/>
              <a:t>civil service test </a:t>
            </a:r>
            <a:r>
              <a:rPr lang="en-US" sz="2400" dirty="0" smtClean="0"/>
              <a:t>on Confucianism</a:t>
            </a:r>
          </a:p>
          <a:p>
            <a:pPr lvl="1"/>
            <a:r>
              <a:rPr lang="en-US" sz="2400" dirty="0" smtClean="0"/>
              <a:t>Collapse due to invasion, Buddhism entering, peasant revolt</a:t>
            </a:r>
          </a:p>
        </p:txBody>
      </p:sp>
      <p:pic>
        <p:nvPicPr>
          <p:cNvPr id="4" name="Picture 4" descr="SILKMAP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4114800"/>
            <a:ext cx="5486400" cy="262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4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61.  Which </a:t>
            </a:r>
            <a:r>
              <a:rPr lang="en-US" dirty="0"/>
              <a:t>belief system was the basis for the </a:t>
            </a:r>
            <a:r>
              <a:rPr lang="en-US" dirty="0" smtClean="0"/>
              <a:t>civil service </a:t>
            </a:r>
            <a:r>
              <a:rPr lang="en-US" dirty="0"/>
              <a:t>exams given during the Han, Tang, </a:t>
            </a:r>
            <a:r>
              <a:rPr lang="en-US" dirty="0" smtClean="0"/>
              <a:t>and Song </a:t>
            </a:r>
            <a:r>
              <a:rPr lang="en-US" dirty="0"/>
              <a:t>dynasties?</a:t>
            </a:r>
          </a:p>
          <a:p>
            <a:pPr marL="0" indent="0">
              <a:buNone/>
            </a:pPr>
            <a:r>
              <a:rPr lang="en-US" dirty="0"/>
              <a:t>(1) legalism 	</a:t>
            </a:r>
            <a:r>
              <a:rPr lang="en-US" dirty="0" smtClean="0"/>
              <a:t>	(</a:t>
            </a:r>
            <a:r>
              <a:rPr lang="en-US" dirty="0"/>
              <a:t>3) Buddhism </a:t>
            </a:r>
          </a:p>
          <a:p>
            <a:pPr marL="0" indent="0">
              <a:buNone/>
            </a:pPr>
            <a:r>
              <a:rPr lang="en-US" dirty="0"/>
              <a:t>(2) Daoism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1076947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 Which </a:t>
            </a:r>
            <a:r>
              <a:rPr lang="en-US" dirty="0"/>
              <a:t>document is considered a </a:t>
            </a:r>
            <a:r>
              <a:rPr lang="en-US" dirty="0">
                <a:solidFill>
                  <a:srgbClr val="FF0000"/>
                </a:solidFill>
              </a:rPr>
              <a:t>primary source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encyclopedia article</a:t>
            </a:r>
          </a:p>
          <a:p>
            <a:pPr marL="0" indent="0">
              <a:buNone/>
            </a:pPr>
            <a:r>
              <a:rPr lang="en-US" dirty="0"/>
              <a:t>(2) modern textbook</a:t>
            </a:r>
          </a:p>
          <a:p>
            <a:pPr marL="0" indent="0">
              <a:buNone/>
            </a:pPr>
            <a:r>
              <a:rPr lang="en-US" dirty="0"/>
              <a:t>(3) biography</a:t>
            </a:r>
          </a:p>
          <a:p>
            <a:pPr marL="0" indent="0">
              <a:buNone/>
            </a:pPr>
            <a:r>
              <a:rPr lang="en-US" dirty="0"/>
              <a:t>(4) personal correspondence</a:t>
            </a:r>
          </a:p>
        </p:txBody>
      </p:sp>
    </p:spTree>
    <p:extLst>
      <p:ext uri="{BB962C8B-B14F-4D97-AF65-F5344CB8AC3E}">
        <p14:creationId xmlns:p14="http://schemas.microsoft.com/office/powerpoint/2010/main" val="249767805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62.  Which </a:t>
            </a:r>
            <a:r>
              <a:rPr lang="en-US" dirty="0"/>
              <a:t>philosophy is most closely associated </a:t>
            </a:r>
            <a:r>
              <a:rPr lang="en-US" dirty="0" smtClean="0"/>
              <a:t>with the </a:t>
            </a:r>
            <a:r>
              <a:rPr lang="en-US" dirty="0"/>
              <a:t>development of the Chinese civil </a:t>
            </a:r>
            <a:r>
              <a:rPr lang="en-US" dirty="0" smtClean="0"/>
              <a:t>service system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legalism </a:t>
            </a:r>
            <a:r>
              <a:rPr lang="en-US" dirty="0" smtClean="0"/>
              <a:t>		(</a:t>
            </a:r>
            <a:r>
              <a:rPr lang="en-US" dirty="0"/>
              <a:t>3) Daoism</a:t>
            </a:r>
          </a:p>
          <a:p>
            <a:pPr marL="0" indent="0">
              <a:buNone/>
            </a:pPr>
            <a:r>
              <a:rPr lang="en-US" dirty="0"/>
              <a:t>(2) Buddhism </a:t>
            </a:r>
            <a:r>
              <a:rPr lang="en-US" dirty="0" smtClean="0"/>
              <a:t>		(</a:t>
            </a:r>
            <a:r>
              <a:rPr lang="en-US" dirty="0"/>
              <a:t>4) Confucianism</a:t>
            </a:r>
          </a:p>
        </p:txBody>
      </p:sp>
    </p:spTree>
    <p:extLst>
      <p:ext uri="{BB962C8B-B14F-4D97-AF65-F5344CB8AC3E}">
        <p14:creationId xmlns:p14="http://schemas.microsoft.com/office/powerpoint/2010/main" val="54453570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63.  Trade </a:t>
            </a:r>
            <a:r>
              <a:rPr lang="en-US" dirty="0"/>
              <a:t>along the Silk Roads and the </a:t>
            </a:r>
            <a:r>
              <a:rPr lang="en-US" dirty="0" smtClean="0"/>
              <a:t>trans-Saharan trade </a:t>
            </a:r>
            <a:r>
              <a:rPr lang="en-US" dirty="0"/>
              <a:t>routes resulted in</a:t>
            </a:r>
          </a:p>
          <a:p>
            <a:pPr marL="0" indent="0">
              <a:buNone/>
            </a:pPr>
            <a:r>
              <a:rPr lang="en-US" dirty="0"/>
              <a:t>(1) elimination of all traditional beliefs</a:t>
            </a:r>
          </a:p>
          <a:p>
            <a:pPr marL="0" indent="0">
              <a:buNone/>
            </a:pPr>
            <a:r>
              <a:rPr lang="en-US" dirty="0"/>
              <a:t>(2) a movement toward decolonization</a:t>
            </a:r>
          </a:p>
          <a:p>
            <a:pPr marL="0" indent="0">
              <a:buNone/>
            </a:pPr>
            <a:r>
              <a:rPr lang="en-US" dirty="0"/>
              <a:t>(3) the Columbian exchange</a:t>
            </a:r>
          </a:p>
          <a:p>
            <a:pPr marL="0" indent="0">
              <a:buNone/>
            </a:pPr>
            <a:r>
              <a:rPr lang="en-US" dirty="0"/>
              <a:t>(4) cultural diffusion between different societies</a:t>
            </a:r>
          </a:p>
        </p:txBody>
      </p:sp>
    </p:spTree>
    <p:extLst>
      <p:ext uri="{BB962C8B-B14F-4D97-AF65-F5344CB8AC3E}">
        <p14:creationId xmlns:p14="http://schemas.microsoft.com/office/powerpoint/2010/main" val="396759508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Southwest Asian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Assyrian</a:t>
            </a:r>
            <a:r>
              <a:rPr lang="en-US" sz="2800" dirty="0" smtClean="0"/>
              <a:t> – capital at Nineveh, forced Jews to relocate “Babylonian Captivity” – located in earlier “</a:t>
            </a:r>
            <a:r>
              <a:rPr lang="en-US" sz="2800" dirty="0" smtClean="0">
                <a:solidFill>
                  <a:srgbClr val="FF0000"/>
                </a:solidFill>
              </a:rPr>
              <a:t>Fertile Crescent</a:t>
            </a:r>
            <a:r>
              <a:rPr lang="en-US" sz="2800" dirty="0" smtClean="0"/>
              <a:t>”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Persians</a:t>
            </a:r>
            <a:r>
              <a:rPr lang="en-US" sz="2800" dirty="0" smtClean="0"/>
              <a:t> – 4 capitals, </a:t>
            </a:r>
            <a:r>
              <a:rPr lang="en-US" sz="2800" u="sng" dirty="0" smtClean="0"/>
              <a:t>road system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satraps</a:t>
            </a:r>
            <a:r>
              <a:rPr lang="en-US" sz="2800" dirty="0" smtClean="0"/>
              <a:t> to govern provinces, pony express</a:t>
            </a:r>
            <a:endParaRPr lang="en-US" sz="2800" dirty="0"/>
          </a:p>
        </p:txBody>
      </p:sp>
      <p:pic>
        <p:nvPicPr>
          <p:cNvPr id="3074" name="Picture 2" descr="http://www.worldmapsonline.com/images/Cram/History/persian_emp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70519"/>
            <a:ext cx="4270375" cy="308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2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-6927"/>
            <a:ext cx="31242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919" y="3276600"/>
            <a:ext cx="86521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64.  Based </a:t>
            </a:r>
            <a:r>
              <a:rPr lang="en-US" sz="2400" dirty="0"/>
              <a:t>on the information shown on this map, in which region was the Middle </a:t>
            </a:r>
            <a:r>
              <a:rPr lang="en-US" sz="2400" dirty="0" smtClean="0"/>
              <a:t>Kingdom of </a:t>
            </a:r>
            <a:r>
              <a:rPr lang="en-US" sz="2400" dirty="0"/>
              <a:t>Assyria located?</a:t>
            </a:r>
          </a:p>
          <a:p>
            <a:pPr marL="0" indent="0">
              <a:buNone/>
            </a:pPr>
            <a:r>
              <a:rPr lang="en-US" sz="2400" dirty="0"/>
              <a:t>(1) southwest Asia  </a:t>
            </a:r>
            <a:r>
              <a:rPr lang="en-US" sz="2400" dirty="0" smtClean="0"/>
              <a:t> (2) </a:t>
            </a:r>
            <a:r>
              <a:rPr lang="en-US" sz="2400" dirty="0"/>
              <a:t>western Africa </a:t>
            </a:r>
            <a:r>
              <a:rPr lang="en-US" sz="2400" dirty="0" smtClean="0"/>
              <a:t>(</a:t>
            </a:r>
            <a:r>
              <a:rPr lang="en-US" sz="2400" dirty="0"/>
              <a:t>3) South </a:t>
            </a:r>
            <a:r>
              <a:rPr lang="en-US" sz="2400" dirty="0" smtClean="0"/>
              <a:t>America                         (4</a:t>
            </a:r>
            <a:r>
              <a:rPr lang="en-US" sz="2400" dirty="0"/>
              <a:t>) western Europe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65.  The </a:t>
            </a:r>
            <a:r>
              <a:rPr lang="en-US" sz="2400" dirty="0"/>
              <a:t>Middle Kingdom of Assyria was located in an area also known as the</a:t>
            </a:r>
          </a:p>
          <a:p>
            <a:pPr marL="0" indent="0">
              <a:buNone/>
            </a:pPr>
            <a:r>
              <a:rPr lang="en-US" sz="2400" dirty="0"/>
              <a:t>(1) subcontinent </a:t>
            </a:r>
            <a:r>
              <a:rPr lang="en-US" sz="2400" dirty="0" smtClean="0"/>
              <a:t> </a:t>
            </a:r>
            <a:r>
              <a:rPr lang="en-US" sz="2400" dirty="0"/>
              <a:t>(2) Holy Land </a:t>
            </a:r>
            <a:r>
              <a:rPr lang="en-US" sz="2400" dirty="0" smtClean="0"/>
              <a:t>(</a:t>
            </a:r>
            <a:r>
              <a:rPr lang="en-US" sz="2400" dirty="0"/>
              <a:t>3) Fertile </a:t>
            </a:r>
            <a:r>
              <a:rPr lang="en-US" sz="2400" dirty="0" smtClean="0"/>
              <a:t>Crescent (4</a:t>
            </a:r>
            <a:r>
              <a:rPr lang="en-US" sz="2400" dirty="0"/>
              <a:t>) rooftop of the world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52401"/>
            <a:ext cx="4343400" cy="300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35376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Lots of natural harbors – good for trade and creating oversea </a:t>
            </a:r>
            <a:r>
              <a:rPr lang="en-US" u="sng" dirty="0" smtClean="0"/>
              <a:t>colonies</a:t>
            </a:r>
          </a:p>
          <a:p>
            <a:r>
              <a:rPr lang="en-US" dirty="0" smtClean="0"/>
              <a:t>Lots of mountains – divides Greece into independent city-states</a:t>
            </a:r>
          </a:p>
          <a:p>
            <a:r>
              <a:rPr lang="en-US" dirty="0" smtClean="0"/>
              <a:t>Lacked good farmland and rivers</a:t>
            </a:r>
            <a:endParaRPr lang="en-US" dirty="0"/>
          </a:p>
        </p:txBody>
      </p:sp>
      <p:pic>
        <p:nvPicPr>
          <p:cNvPr id="4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1676400"/>
            <a:ext cx="4286250" cy="43053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66.  Which </a:t>
            </a:r>
            <a:r>
              <a:rPr lang="en-US" dirty="0"/>
              <a:t>geographic feature most directly</a:t>
            </a:r>
          </a:p>
          <a:p>
            <a:pPr marL="0" indent="0">
              <a:buNone/>
            </a:pPr>
            <a:r>
              <a:rPr lang="en-US" dirty="0"/>
              <a:t>influenced the development of Greek city-states?</a:t>
            </a:r>
          </a:p>
          <a:p>
            <a:pPr marL="0" indent="0">
              <a:buNone/>
            </a:pPr>
            <a:r>
              <a:rPr lang="en-US" dirty="0"/>
              <a:t>(1) deserts </a:t>
            </a:r>
            <a:r>
              <a:rPr lang="en-US" dirty="0" smtClean="0"/>
              <a:t>			(</a:t>
            </a:r>
            <a:r>
              <a:rPr lang="en-US" dirty="0"/>
              <a:t>3) vast plains</a:t>
            </a:r>
          </a:p>
          <a:p>
            <a:pPr marL="0" indent="0">
              <a:buNone/>
            </a:pPr>
            <a:r>
              <a:rPr lang="en-US" dirty="0"/>
              <a:t>(2) mountainous terrain </a:t>
            </a:r>
            <a:r>
              <a:rPr lang="en-US" dirty="0" smtClean="0"/>
              <a:t>	(</a:t>
            </a:r>
            <a:r>
              <a:rPr lang="en-US" dirty="0"/>
              <a:t>4) monsoons</a:t>
            </a:r>
          </a:p>
        </p:txBody>
      </p:sp>
    </p:spTree>
    <p:extLst>
      <p:ext uri="{BB962C8B-B14F-4D97-AF65-F5344CB8AC3E}">
        <p14:creationId xmlns:p14="http://schemas.microsoft.com/office/powerpoint/2010/main" val="135438655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/>
          <a:lstStyle/>
          <a:p>
            <a:r>
              <a:rPr lang="en-US" dirty="0" smtClean="0"/>
              <a:t>Classical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905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Polis (city-states)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Athens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democracy</a:t>
            </a:r>
            <a:r>
              <a:rPr lang="en-US" dirty="0" smtClean="0"/>
              <a:t>, reformers like </a:t>
            </a:r>
            <a:r>
              <a:rPr lang="en-US" dirty="0" smtClean="0">
                <a:solidFill>
                  <a:srgbClr val="FF0000"/>
                </a:solidFill>
              </a:rPr>
              <a:t>Cleisthenes</a:t>
            </a:r>
            <a:r>
              <a:rPr lang="en-US" dirty="0" smtClean="0"/>
              <a:t> w/ostracism and Pericles) known for philosophers like </a:t>
            </a:r>
            <a:r>
              <a:rPr lang="en-US" dirty="0" smtClean="0">
                <a:solidFill>
                  <a:srgbClr val="FF0000"/>
                </a:solidFill>
              </a:rPr>
              <a:t>Socrates</a:t>
            </a:r>
            <a:r>
              <a:rPr lang="en-US" dirty="0" smtClean="0"/>
              <a:t> and </a:t>
            </a:r>
            <a:r>
              <a:rPr lang="en-US" u="sng" dirty="0" smtClean="0"/>
              <a:t>promoted art and temples </a:t>
            </a:r>
            <a:r>
              <a:rPr lang="en-US" dirty="0" smtClean="0"/>
              <a:t>like </a:t>
            </a:r>
            <a:r>
              <a:rPr lang="en-US" u="sng" dirty="0" smtClean="0"/>
              <a:t>Parthenon</a:t>
            </a:r>
            <a:r>
              <a:rPr lang="en-US" dirty="0" smtClean="0"/>
              <a:t> on Acropolis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Sparta</a:t>
            </a:r>
            <a:r>
              <a:rPr lang="en-US" dirty="0" smtClean="0"/>
              <a:t> (</a:t>
            </a:r>
            <a:r>
              <a:rPr lang="en-US" u="sng" dirty="0" smtClean="0"/>
              <a:t>military state </a:t>
            </a:r>
            <a:r>
              <a:rPr lang="en-US" dirty="0" smtClean="0"/>
              <a:t>– oligarchy with </a:t>
            </a:r>
            <a:r>
              <a:rPr lang="en-US" dirty="0" smtClean="0">
                <a:solidFill>
                  <a:srgbClr val="FF0000"/>
                </a:solidFill>
              </a:rPr>
              <a:t>helot</a:t>
            </a:r>
            <a:r>
              <a:rPr lang="en-US" dirty="0" smtClean="0"/>
              <a:t> slaves)</a:t>
            </a:r>
          </a:p>
          <a:p>
            <a:r>
              <a:rPr lang="en-US" dirty="0" smtClean="0"/>
              <a:t>Major Wars (</a:t>
            </a:r>
            <a:r>
              <a:rPr lang="en-US" u="sng" dirty="0" smtClean="0"/>
              <a:t>Persian War </a:t>
            </a:r>
            <a:r>
              <a:rPr lang="en-US" dirty="0" smtClean="0"/>
              <a:t>– Battles of Marathon and Salamis w/</a:t>
            </a:r>
            <a:r>
              <a:rPr lang="en-US" dirty="0" smtClean="0">
                <a:solidFill>
                  <a:srgbClr val="FF0000"/>
                </a:solidFill>
              </a:rPr>
              <a:t>triremes</a:t>
            </a:r>
            <a:r>
              <a:rPr lang="en-US" dirty="0" smtClean="0"/>
              <a:t> and </a:t>
            </a:r>
            <a:r>
              <a:rPr lang="en-US" u="sng" dirty="0" smtClean="0"/>
              <a:t>Peloponnesian War </a:t>
            </a:r>
            <a:r>
              <a:rPr lang="en-US" dirty="0" smtClean="0"/>
              <a:t>– plague interrupts)</a:t>
            </a:r>
          </a:p>
          <a:p>
            <a:r>
              <a:rPr lang="en-US" dirty="0" smtClean="0"/>
              <a:t>Culture – </a:t>
            </a:r>
            <a:r>
              <a:rPr lang="en-US" dirty="0" smtClean="0">
                <a:solidFill>
                  <a:srgbClr val="FF0000"/>
                </a:solidFill>
              </a:rPr>
              <a:t>Olympic games</a:t>
            </a:r>
            <a:r>
              <a:rPr lang="en-US" dirty="0" smtClean="0"/>
              <a:t>, Zeus et al., </a:t>
            </a:r>
            <a:r>
              <a:rPr lang="en-US" dirty="0" err="1" smtClean="0"/>
              <a:t>doric</a:t>
            </a:r>
            <a:r>
              <a:rPr lang="en-US" dirty="0" smtClean="0"/>
              <a:t>/</a:t>
            </a:r>
            <a:r>
              <a:rPr lang="en-US" dirty="0" err="1" smtClean="0"/>
              <a:t>corinthian</a:t>
            </a:r>
            <a:r>
              <a:rPr lang="en-US" dirty="0" smtClean="0"/>
              <a:t>/</a:t>
            </a:r>
            <a:r>
              <a:rPr lang="en-US" dirty="0" err="1" smtClean="0"/>
              <a:t>ionian</a:t>
            </a:r>
            <a:r>
              <a:rPr lang="en-US" dirty="0" smtClean="0"/>
              <a:t> columns, theaters – drama like Sophocles</a:t>
            </a:r>
            <a:endParaRPr lang="en-US" dirty="0"/>
          </a:p>
        </p:txBody>
      </p:sp>
      <p:pic>
        <p:nvPicPr>
          <p:cNvPr id="4" name="Picture 9" descr="144.jpg (24285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3086100" cy="187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86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67.  What </a:t>
            </a:r>
            <a:r>
              <a:rPr lang="en-US" dirty="0"/>
              <a:t>was one of the most important</a:t>
            </a:r>
          </a:p>
          <a:p>
            <a:pPr marL="0" indent="0">
              <a:buNone/>
            </a:pPr>
            <a:r>
              <a:rPr lang="en-US" dirty="0"/>
              <a:t>contributions of the Greek city-state of Athens?</a:t>
            </a:r>
          </a:p>
          <a:p>
            <a:pPr marL="0" indent="0">
              <a:buNone/>
            </a:pPr>
            <a:r>
              <a:rPr lang="en-US" dirty="0"/>
              <a:t>(1) development of direct democracy</a:t>
            </a:r>
          </a:p>
          <a:p>
            <a:pPr marL="0" indent="0">
              <a:buNone/>
            </a:pPr>
            <a:r>
              <a:rPr lang="en-US" dirty="0"/>
              <a:t>(2) diffusion of a monotheistic belief system</a:t>
            </a:r>
          </a:p>
          <a:p>
            <a:pPr marL="0" indent="0">
              <a:buNone/>
            </a:pPr>
            <a:r>
              <a:rPr lang="en-US" dirty="0"/>
              <a:t>(3) promotion of the equality of all humans</a:t>
            </a:r>
          </a:p>
          <a:p>
            <a:pPr marL="0" indent="0">
              <a:buNone/>
            </a:pPr>
            <a:r>
              <a:rPr lang="en-US" dirty="0"/>
              <a:t>(4) creation of a writing system </a:t>
            </a:r>
            <a:r>
              <a:rPr lang="en-US" dirty="0" smtClean="0"/>
              <a:t>using hieroglyphics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0353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68.  Which </a:t>
            </a:r>
            <a:r>
              <a:rPr lang="en-US" dirty="0"/>
              <a:t>geographic factor contributed to the</a:t>
            </a:r>
          </a:p>
          <a:p>
            <a:pPr marL="0" indent="0">
              <a:buNone/>
            </a:pPr>
            <a:r>
              <a:rPr lang="en-US" dirty="0"/>
              <a:t>formation of independent city-states in ancient</a:t>
            </a:r>
          </a:p>
          <a:p>
            <a:pPr marL="0" indent="0">
              <a:buNone/>
            </a:pPr>
            <a:r>
              <a:rPr lang="en-US" dirty="0"/>
              <a:t>Greece?</a:t>
            </a:r>
          </a:p>
          <a:p>
            <a:pPr marL="0" indent="0">
              <a:buNone/>
            </a:pPr>
            <a:r>
              <a:rPr lang="en-US" dirty="0"/>
              <a:t>(1) tropical rainforests</a:t>
            </a:r>
          </a:p>
          <a:p>
            <a:pPr marL="0" indent="0">
              <a:buNone/>
            </a:pPr>
            <a:r>
              <a:rPr lang="en-US" dirty="0"/>
              <a:t>(2) fertile farmland</a:t>
            </a:r>
          </a:p>
          <a:p>
            <a:pPr marL="0" indent="0">
              <a:buNone/>
            </a:pPr>
            <a:r>
              <a:rPr lang="en-US" dirty="0"/>
              <a:t>(3) navigable rivers</a:t>
            </a:r>
          </a:p>
          <a:p>
            <a:pPr marL="0" indent="0">
              <a:buNone/>
            </a:pPr>
            <a:r>
              <a:rPr lang="en-US" dirty="0"/>
              <a:t>(4) mountainous topography</a:t>
            </a:r>
          </a:p>
        </p:txBody>
      </p:sp>
    </p:spTree>
    <p:extLst>
      <p:ext uri="{BB962C8B-B14F-4D97-AF65-F5344CB8AC3E}">
        <p14:creationId xmlns:p14="http://schemas.microsoft.com/office/powerpoint/2010/main" val="351231694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…We give our obedience to those whom we put</a:t>
            </a:r>
          </a:p>
          <a:p>
            <a:pPr marL="0" indent="0">
              <a:buNone/>
            </a:pPr>
            <a:r>
              <a:rPr lang="en-US" dirty="0"/>
              <a:t>in positions of authority, and we obey the laws</a:t>
            </a:r>
          </a:p>
          <a:p>
            <a:pPr marL="0" indent="0">
              <a:buNone/>
            </a:pPr>
            <a:r>
              <a:rPr lang="en-US" dirty="0"/>
              <a:t>themselves, especially those which are for the</a:t>
            </a:r>
          </a:p>
          <a:p>
            <a:pPr marL="0" indent="0">
              <a:buNone/>
            </a:pPr>
            <a:r>
              <a:rPr lang="en-US" dirty="0"/>
              <a:t>protection of the oppressed, and those unwritten</a:t>
            </a:r>
          </a:p>
          <a:p>
            <a:pPr marL="0" indent="0">
              <a:buNone/>
            </a:pPr>
            <a:r>
              <a:rPr lang="en-US" dirty="0"/>
              <a:t>laws which it is an acknowledged shame to </a:t>
            </a:r>
          </a:p>
          <a:p>
            <a:pPr marL="0" indent="0">
              <a:buNone/>
            </a:pPr>
            <a:r>
              <a:rPr lang="en-US" dirty="0"/>
              <a:t>break.…</a:t>
            </a:r>
          </a:p>
          <a:p>
            <a:pPr marL="0" indent="0">
              <a:buNone/>
            </a:pPr>
            <a:r>
              <a:rPr lang="en-US" dirty="0"/>
              <a:t>— Pericles, quoted in History of the </a:t>
            </a:r>
            <a:r>
              <a:rPr lang="en-US" dirty="0" smtClean="0"/>
              <a:t> Peloponnesian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69.  In </a:t>
            </a:r>
            <a:r>
              <a:rPr lang="en-US" dirty="0"/>
              <a:t>this quotation, Pericles is praising Athenian</a:t>
            </a:r>
          </a:p>
          <a:p>
            <a:pPr marL="0" indent="0">
              <a:buNone/>
            </a:pPr>
            <a:r>
              <a:rPr lang="en-US" dirty="0"/>
              <a:t>(1) civic values</a:t>
            </a:r>
          </a:p>
          <a:p>
            <a:pPr marL="0" indent="0">
              <a:buNone/>
            </a:pPr>
            <a:r>
              <a:rPr lang="en-US" dirty="0"/>
              <a:t>(2) artistic creativity</a:t>
            </a:r>
          </a:p>
          <a:p>
            <a:pPr marL="0" indent="0">
              <a:buNone/>
            </a:pPr>
            <a:r>
              <a:rPr lang="en-US" dirty="0"/>
              <a:t>(3) military strengths</a:t>
            </a:r>
          </a:p>
          <a:p>
            <a:pPr marL="0" indent="0">
              <a:buNone/>
            </a:pPr>
            <a:r>
              <a:rPr lang="en-US" dirty="0"/>
              <a:t>(4) commercial success</a:t>
            </a:r>
          </a:p>
        </p:txBody>
      </p:sp>
    </p:spTree>
    <p:extLst>
      <p:ext uri="{BB962C8B-B14F-4D97-AF65-F5344CB8AC3E}">
        <p14:creationId xmlns:p14="http://schemas.microsoft.com/office/powerpoint/2010/main" val="670326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 Which </a:t>
            </a:r>
            <a:r>
              <a:rPr lang="en-US" dirty="0"/>
              <a:t>example best represents a </a:t>
            </a:r>
            <a:r>
              <a:rPr lang="en-US" dirty="0">
                <a:solidFill>
                  <a:srgbClr val="FF0000"/>
                </a:solidFill>
              </a:rPr>
              <a:t>primary source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a 20th-century novel about events leading up</a:t>
            </a:r>
          </a:p>
          <a:p>
            <a:pPr marL="0" indent="0">
              <a:buNone/>
            </a:pPr>
            <a:r>
              <a:rPr lang="en-US" dirty="0"/>
              <a:t>to the French Revolution</a:t>
            </a:r>
          </a:p>
          <a:p>
            <a:pPr marL="0" indent="0">
              <a:buNone/>
            </a:pPr>
            <a:r>
              <a:rPr lang="en-US" dirty="0"/>
              <a:t>(2) film footage taken during the liberation of</a:t>
            </a:r>
          </a:p>
          <a:p>
            <a:pPr marL="0" indent="0">
              <a:buNone/>
            </a:pPr>
            <a:r>
              <a:rPr lang="en-US" dirty="0"/>
              <a:t>Nazi concentration camps</a:t>
            </a:r>
          </a:p>
          <a:p>
            <a:pPr marL="0" indent="0">
              <a:buNone/>
            </a:pPr>
            <a:r>
              <a:rPr lang="en-US" dirty="0"/>
              <a:t>(3) an interview with an expert on the fall of the</a:t>
            </a:r>
          </a:p>
          <a:p>
            <a:pPr marL="0" indent="0">
              <a:buNone/>
            </a:pPr>
            <a:r>
              <a:rPr lang="en-US" dirty="0"/>
              <a:t>Roman Empire</a:t>
            </a:r>
          </a:p>
          <a:p>
            <a:pPr marL="0" indent="0">
              <a:buNone/>
            </a:pPr>
            <a:r>
              <a:rPr lang="en-US" dirty="0"/>
              <a:t>(4) a lecture on the impact of the African slave</a:t>
            </a:r>
          </a:p>
          <a:p>
            <a:pPr marL="0" indent="0">
              <a:buNone/>
            </a:pPr>
            <a:r>
              <a:rPr lang="en-US" dirty="0"/>
              <a:t>trade on South America</a:t>
            </a:r>
          </a:p>
        </p:txBody>
      </p:sp>
    </p:spTree>
    <p:extLst>
      <p:ext uri="{BB962C8B-B14F-4D97-AF65-F5344CB8AC3E}">
        <p14:creationId xmlns:p14="http://schemas.microsoft.com/office/powerpoint/2010/main" val="237422767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70.  Which </a:t>
            </a:r>
            <a:r>
              <a:rPr lang="en-US" dirty="0"/>
              <a:t>statement about ancient Greece is an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opinion</a:t>
            </a:r>
            <a:r>
              <a:rPr lang="en-US" dirty="0"/>
              <a:t> rather than a fact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Mountainous terrain was an obstacle to Greek</a:t>
            </a:r>
          </a:p>
          <a:p>
            <a:pPr marL="0" indent="0">
              <a:buNone/>
            </a:pPr>
            <a:r>
              <a:rPr lang="en-US" dirty="0"/>
              <a:t>political unity.</a:t>
            </a:r>
          </a:p>
          <a:p>
            <a:pPr marL="0" indent="0">
              <a:buNone/>
            </a:pPr>
            <a:r>
              <a:rPr lang="en-US" dirty="0"/>
              <a:t>(2) The Spartan culture placed an emphasis </a:t>
            </a:r>
            <a:r>
              <a:rPr lang="en-US" dirty="0" smtClean="0"/>
              <a:t>on military </a:t>
            </a:r>
            <a:r>
              <a:rPr lang="en-US" dirty="0"/>
              <a:t>skills.</a:t>
            </a:r>
          </a:p>
          <a:p>
            <a:pPr marL="0" indent="0">
              <a:buNone/>
            </a:pPr>
            <a:r>
              <a:rPr lang="en-US" dirty="0"/>
              <a:t>(3) Athens granted voting rights to male </a:t>
            </a:r>
            <a:r>
              <a:rPr lang="en-US" dirty="0" smtClean="0"/>
              <a:t>citizens only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Greek architecture was superior to Persian</a:t>
            </a:r>
          </a:p>
          <a:p>
            <a:pPr marL="0" indent="0">
              <a:buNone/>
            </a:pPr>
            <a:r>
              <a:rPr lang="en-US" dirty="0"/>
              <a:t>architecture.</a:t>
            </a:r>
          </a:p>
        </p:txBody>
      </p:sp>
    </p:spTree>
    <p:extLst>
      <p:ext uri="{BB962C8B-B14F-4D97-AF65-F5344CB8AC3E}">
        <p14:creationId xmlns:p14="http://schemas.microsoft.com/office/powerpoint/2010/main" val="149855262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Theme: </a:t>
            </a:r>
            <a:r>
              <a:rPr lang="en-US" dirty="0" smtClean="0"/>
              <a:t>Change—Individuals</a:t>
            </a:r>
          </a:p>
          <a:p>
            <a:pPr marL="0" indent="0">
              <a:buNone/>
            </a:pPr>
            <a:r>
              <a:rPr lang="en-US" dirty="0"/>
              <a:t>Throughout history, various circumstances have led individuals to develop or</a:t>
            </a:r>
          </a:p>
          <a:p>
            <a:pPr marL="0" indent="0">
              <a:buNone/>
            </a:pPr>
            <a:r>
              <a:rPr lang="en-US" dirty="0"/>
              <a:t>modify ideas. These ideas have often affected societies.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Select two individuals from your study of global history and for each</a:t>
            </a:r>
          </a:p>
          <a:p>
            <a:pPr marL="0" indent="0">
              <a:buNone/>
            </a:pPr>
            <a:r>
              <a:rPr lang="en-US" dirty="0"/>
              <a:t>• Describe the historical circumstances that led this individual to develop or</a:t>
            </a:r>
          </a:p>
          <a:p>
            <a:pPr marL="0" indent="0">
              <a:buNone/>
            </a:pPr>
            <a:r>
              <a:rPr lang="en-US" dirty="0"/>
              <a:t>modify an idea</a:t>
            </a:r>
          </a:p>
          <a:p>
            <a:pPr marL="0" indent="0">
              <a:buNone/>
            </a:pPr>
            <a:r>
              <a:rPr lang="en-US" dirty="0"/>
              <a:t>• Explain an action taken by this individual as a result of this idea</a:t>
            </a:r>
          </a:p>
          <a:p>
            <a:pPr marL="0" indent="0">
              <a:buNone/>
            </a:pPr>
            <a:r>
              <a:rPr lang="en-US" dirty="0"/>
              <a:t>• Discuss how this individual’s idea affected a society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individual from your study of global history and geography. </a:t>
            </a:r>
          </a:p>
          <a:p>
            <a:pPr marL="0" indent="0">
              <a:buNone/>
            </a:pPr>
            <a:r>
              <a:rPr lang="en-US" dirty="0"/>
              <a:t>Some suggestions you might wish to consider include </a:t>
            </a:r>
            <a:r>
              <a:rPr lang="en-US" dirty="0">
                <a:solidFill>
                  <a:srgbClr val="FF0000"/>
                </a:solidFill>
              </a:rPr>
              <a:t>Pericles</a:t>
            </a:r>
            <a:r>
              <a:rPr lang="en-US" dirty="0"/>
              <a:t>, Martin Luther, </a:t>
            </a:r>
          </a:p>
          <a:p>
            <a:pPr marL="0" indent="0">
              <a:buNone/>
            </a:pPr>
            <a:r>
              <a:rPr lang="en-US" dirty="0"/>
              <a:t>Queen Elizabeth I, </a:t>
            </a:r>
          </a:p>
        </p:txBody>
      </p:sp>
    </p:spTree>
    <p:extLst>
      <p:ext uri="{BB962C8B-B14F-4D97-AF65-F5344CB8AC3E}">
        <p14:creationId xmlns:p14="http://schemas.microsoft.com/office/powerpoint/2010/main" val="108185305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Theme: Conflict—Armed Conflict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Task:  Select </a:t>
            </a:r>
            <a:r>
              <a:rPr lang="en-US" dirty="0"/>
              <a:t>two armed conflicts and for each</a:t>
            </a:r>
          </a:p>
          <a:p>
            <a:pPr marL="0" indent="0">
              <a:buNone/>
            </a:pPr>
            <a:r>
              <a:rPr lang="en-US" dirty="0"/>
              <a:t>• Describe the historical circumstances leading to this armed conflict</a:t>
            </a:r>
          </a:p>
          <a:p>
            <a:pPr marL="0" indent="0">
              <a:buNone/>
            </a:pPr>
            <a:r>
              <a:rPr lang="en-US" dirty="0"/>
              <a:t>• Discuss the ways in which this armed conflict affected a specific group </a:t>
            </a:r>
            <a:r>
              <a:rPr lang="en-US" dirty="0" smtClean="0"/>
              <a:t>of people</a:t>
            </a:r>
            <a:r>
              <a:rPr lang="en-US" dirty="0"/>
              <a:t>, a country, and/or a </a:t>
            </a:r>
            <a:r>
              <a:rPr lang="en-US" dirty="0" smtClean="0"/>
              <a:t>region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may use any examples of armed conflict from your study of global history </a:t>
            </a:r>
            <a:r>
              <a:rPr lang="en-US" dirty="0" smtClean="0"/>
              <a:t>and geography</a:t>
            </a:r>
            <a:r>
              <a:rPr lang="en-US" dirty="0"/>
              <a:t>. Some suggestions you might wish to consider include the </a:t>
            </a:r>
            <a:r>
              <a:rPr lang="en-US" dirty="0" err="1" smtClean="0">
                <a:solidFill>
                  <a:srgbClr val="FF0000"/>
                </a:solidFill>
              </a:rPr>
              <a:t>Peloponnessian</a:t>
            </a:r>
            <a:r>
              <a:rPr lang="en-US" dirty="0" smtClean="0">
                <a:solidFill>
                  <a:srgbClr val="FF0000"/>
                </a:solidFill>
              </a:rPr>
              <a:t> War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1560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Hellenistic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Alexander the Great </a:t>
            </a:r>
            <a:r>
              <a:rPr lang="en-US" sz="2400" dirty="0" smtClean="0"/>
              <a:t>created by taking over Greece and Persia</a:t>
            </a:r>
          </a:p>
          <a:p>
            <a:r>
              <a:rPr lang="en-US" sz="2400" dirty="0" smtClean="0"/>
              <a:t>Cultural diffusion with many scientific /mathematical achievements – Hippocratic Oath, Pythagorean Theorem</a:t>
            </a:r>
          </a:p>
          <a:p>
            <a:r>
              <a:rPr lang="en-US" sz="2400" dirty="0" smtClean="0"/>
              <a:t>Realism replaces heroic idealism</a:t>
            </a:r>
          </a:p>
          <a:p>
            <a:r>
              <a:rPr lang="en-US" sz="2400" dirty="0" smtClean="0"/>
              <a:t>Did not have a successor so civil war</a:t>
            </a:r>
            <a:endParaRPr lang="en-US" sz="2400" dirty="0"/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690143"/>
            <a:ext cx="5105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http://192.41.13.240/artchive/g/greek/laoc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80" y="3494087"/>
            <a:ext cx="2080500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61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71.  One </a:t>
            </a:r>
            <a:r>
              <a:rPr lang="en-US" dirty="0"/>
              <a:t>way in which the actions of Alexander </a:t>
            </a:r>
            <a:r>
              <a:rPr lang="en-US" dirty="0" smtClean="0"/>
              <a:t>the Great</a:t>
            </a:r>
            <a:r>
              <a:rPr lang="en-US" dirty="0"/>
              <a:t>, Saladin, and </a:t>
            </a:r>
            <a:r>
              <a:rPr lang="en-US" dirty="0" err="1"/>
              <a:t>Shaka</a:t>
            </a:r>
            <a:r>
              <a:rPr lang="en-US" dirty="0"/>
              <a:t> Zulu are similar is </a:t>
            </a:r>
            <a:r>
              <a:rPr lang="en-US" dirty="0" smtClean="0"/>
              <a:t>that each </a:t>
            </a:r>
            <a:r>
              <a:rPr lang="en-US" dirty="0"/>
              <a:t>implemented</a:t>
            </a:r>
          </a:p>
          <a:p>
            <a:pPr marL="0" indent="0">
              <a:buNone/>
            </a:pPr>
            <a:r>
              <a:rPr lang="en-US" dirty="0"/>
              <a:t>(1) military strategies to defeat opponents</a:t>
            </a:r>
          </a:p>
          <a:p>
            <a:pPr marL="0" indent="0">
              <a:buNone/>
            </a:pPr>
            <a:r>
              <a:rPr lang="en-US" dirty="0"/>
              <a:t>(2) constitutions to define political powers</a:t>
            </a:r>
          </a:p>
          <a:p>
            <a:pPr marL="0" indent="0">
              <a:buNone/>
            </a:pPr>
            <a:r>
              <a:rPr lang="en-US" dirty="0"/>
              <a:t>(3) policies to increase religious persecution</a:t>
            </a:r>
          </a:p>
          <a:p>
            <a:pPr marL="0" indent="0">
              <a:buNone/>
            </a:pPr>
            <a:r>
              <a:rPr lang="en-US" dirty="0"/>
              <a:t>(4) legal changes to protect human rights</a:t>
            </a:r>
          </a:p>
        </p:txBody>
      </p:sp>
    </p:spTree>
    <p:extLst>
      <p:ext uri="{BB962C8B-B14F-4D97-AF65-F5344CB8AC3E}">
        <p14:creationId xmlns:p14="http://schemas.microsoft.com/office/powerpoint/2010/main" val="29413660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837"/>
            <a:ext cx="381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Classical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1056"/>
            <a:ext cx="4343400" cy="4525963"/>
          </a:xfrm>
        </p:spPr>
        <p:txBody>
          <a:bodyPr>
            <a:noAutofit/>
          </a:bodyPr>
          <a:lstStyle/>
          <a:p>
            <a:r>
              <a:rPr lang="en-US" sz="2300" dirty="0" smtClean="0">
                <a:latin typeface="Arial" pitchFamily="34" charset="0"/>
                <a:cs typeface="Arial" pitchFamily="34" charset="0"/>
              </a:rPr>
              <a:t>Republic – 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Senate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patricians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led by 2 consuls) </a:t>
            </a:r>
            <a:r>
              <a:rPr lang="en-US" sz="2300" smtClean="0">
                <a:latin typeface="Arial" pitchFamily="34" charset="0"/>
                <a:cs typeface="Arial" pitchFamily="34" charset="0"/>
              </a:rPr>
              <a:t>and tribunes (</a:t>
            </a:r>
            <a:r>
              <a:rPr lang="en-US" sz="23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plebeians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), Julius Caesar (1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triumvirate then dictator for life), slave revolt (gladiator – Spartacus)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Law of 12 Tables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– “innocent until proven guilty”</a:t>
            </a:r>
          </a:p>
          <a:p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Augustus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– 1</a:t>
            </a:r>
            <a:r>
              <a:rPr lang="en-US" sz="23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 Emperor “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Pax</a:t>
            </a:r>
            <a:r>
              <a:rPr lang="en-US" sz="2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Romana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” – golden age, expanded by legion (built </a:t>
            </a:r>
            <a:r>
              <a:rPr lang="en-US" sz="2300" u="sng" dirty="0" smtClean="0">
                <a:latin typeface="Arial" pitchFamily="34" charset="0"/>
                <a:cs typeface="Arial" pitchFamily="34" charset="0"/>
              </a:rPr>
              <a:t>aqueducts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, roads, forts, walls), Coliseum and Pantheon, Vergil poetry, Pompeii &amp; Herculaneum</a:t>
            </a:r>
            <a:endParaRPr lang="en-US" sz="2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romanabc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"/>
            <a:ext cx="5751572" cy="381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Pont%20du%20Gard,%20Roman%20Aquedu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36" y="4191000"/>
            <a:ext cx="33147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2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44086" y="4154750"/>
            <a:ext cx="3892999" cy="2608263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4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72.  A </a:t>
            </a:r>
            <a:r>
              <a:rPr lang="en-US" dirty="0"/>
              <a:t>geographic similarity between Italy and India </a:t>
            </a:r>
            <a:r>
              <a:rPr lang="en-US" dirty="0" smtClean="0"/>
              <a:t>is that </a:t>
            </a:r>
            <a:r>
              <a:rPr lang="en-US" dirty="0"/>
              <a:t>both of these countries are located</a:t>
            </a:r>
          </a:p>
          <a:p>
            <a:pPr marL="0" indent="0">
              <a:buNone/>
            </a:pPr>
            <a:r>
              <a:rPr lang="en-US" dirty="0"/>
              <a:t>(1) on peninsulas</a:t>
            </a:r>
          </a:p>
          <a:p>
            <a:pPr marL="0" indent="0">
              <a:buNone/>
            </a:pPr>
            <a:r>
              <a:rPr lang="en-US" dirty="0"/>
              <a:t>(2) on archipelagos</a:t>
            </a:r>
          </a:p>
          <a:p>
            <a:pPr marL="0" indent="0">
              <a:buNone/>
            </a:pPr>
            <a:r>
              <a:rPr lang="en-US" dirty="0"/>
              <a:t>(3) between two oceans</a:t>
            </a:r>
          </a:p>
          <a:p>
            <a:pPr marL="0" indent="0">
              <a:buNone/>
            </a:pPr>
            <a:r>
              <a:rPr lang="en-US" dirty="0"/>
              <a:t>(4) south of the equator</a:t>
            </a:r>
          </a:p>
        </p:txBody>
      </p:sp>
    </p:spTree>
    <p:extLst>
      <p:ext uri="{BB962C8B-B14F-4D97-AF65-F5344CB8AC3E}">
        <p14:creationId xmlns:p14="http://schemas.microsoft.com/office/powerpoint/2010/main" val="160122909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73.  At </a:t>
            </a:r>
            <a:r>
              <a:rPr lang="en-US" dirty="0"/>
              <a:t>the height of its power, which ancient</a:t>
            </a:r>
          </a:p>
          <a:p>
            <a:pPr marL="0" indent="0">
              <a:buNone/>
            </a:pPr>
            <a:r>
              <a:rPr lang="en-US" dirty="0"/>
              <a:t>civilization controlled the entire coastal region</a:t>
            </a:r>
          </a:p>
          <a:p>
            <a:pPr marL="0" indent="0">
              <a:buNone/>
            </a:pPr>
            <a:r>
              <a:rPr lang="en-US" dirty="0"/>
              <a:t>surrounding the Mediterranean Sea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Phoenician (3) Roman</a:t>
            </a:r>
          </a:p>
          <a:p>
            <a:pPr marL="0" indent="0">
              <a:buNone/>
            </a:pPr>
            <a:r>
              <a:rPr lang="en-US" dirty="0"/>
              <a:t>(2) Persian (4) Carthaginian</a:t>
            </a:r>
          </a:p>
        </p:txBody>
      </p:sp>
    </p:spTree>
    <p:extLst>
      <p:ext uri="{BB962C8B-B14F-4D97-AF65-F5344CB8AC3E}">
        <p14:creationId xmlns:p14="http://schemas.microsoft.com/office/powerpoint/2010/main" val="272214733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Romans destroy the temple in Jerusalem.</a:t>
            </a:r>
          </a:p>
          <a:p>
            <a:pPr marL="0" indent="0">
              <a:buNone/>
            </a:pPr>
            <a:r>
              <a:rPr lang="en-US" dirty="0"/>
              <a:t>• British officials partition India.</a:t>
            </a:r>
          </a:p>
          <a:p>
            <a:pPr marL="0" indent="0">
              <a:buNone/>
            </a:pPr>
            <a:r>
              <a:rPr lang="en-US" dirty="0"/>
              <a:t>• Hutus and Tutsis fight in Rwandan civil war.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74.  One </a:t>
            </a:r>
            <a:r>
              <a:rPr lang="en-US" dirty="0"/>
              <a:t>way in which these events are similar is that</a:t>
            </a:r>
          </a:p>
          <a:p>
            <a:pPr marL="0" indent="0">
              <a:buNone/>
            </a:pPr>
            <a:r>
              <a:rPr lang="en-US" dirty="0"/>
              <a:t>each resulted in the</a:t>
            </a:r>
          </a:p>
          <a:p>
            <a:pPr marL="0" indent="0">
              <a:buNone/>
            </a:pPr>
            <a:r>
              <a:rPr lang="en-US" dirty="0"/>
              <a:t>(1) establishment of uniform legal codes</a:t>
            </a:r>
          </a:p>
          <a:p>
            <a:pPr marL="0" indent="0">
              <a:buNone/>
            </a:pPr>
            <a:r>
              <a:rPr lang="en-US" dirty="0"/>
              <a:t>(2) emigration of people from their homelands</a:t>
            </a:r>
          </a:p>
          <a:p>
            <a:pPr marL="0" indent="0">
              <a:buNone/>
            </a:pPr>
            <a:r>
              <a:rPr lang="en-US" dirty="0"/>
              <a:t>(3) intervention of coalition military forces</a:t>
            </a:r>
          </a:p>
          <a:p>
            <a:pPr marL="0" indent="0">
              <a:buNone/>
            </a:pPr>
            <a:r>
              <a:rPr lang="en-US" dirty="0"/>
              <a:t>(4) acceptance of new political boundaries</a:t>
            </a:r>
          </a:p>
        </p:txBody>
      </p:sp>
    </p:spTree>
    <p:extLst>
      <p:ext uri="{BB962C8B-B14F-4D97-AF65-F5344CB8AC3E}">
        <p14:creationId xmlns:p14="http://schemas.microsoft.com/office/powerpoint/2010/main" val="125881292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Trajan expands too far (Hadrian builds walls)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Diocletian</a:t>
            </a:r>
            <a:r>
              <a:rPr lang="en-US" sz="2400" dirty="0" smtClean="0"/>
              <a:t> divides creates </a:t>
            </a:r>
            <a:r>
              <a:rPr lang="en-US" sz="2400" u="sng" dirty="0" smtClean="0"/>
              <a:t>tetrarchy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Constantine</a:t>
            </a:r>
            <a:r>
              <a:rPr lang="en-US" sz="2400" dirty="0" smtClean="0"/>
              <a:t> reunites – uses Christianity to do so (</a:t>
            </a:r>
            <a:r>
              <a:rPr lang="en-US" sz="2400" u="sng" dirty="0" smtClean="0"/>
              <a:t>Edict of Milan</a:t>
            </a:r>
            <a:r>
              <a:rPr lang="en-US" sz="2400" dirty="0" smtClean="0"/>
              <a:t>)</a:t>
            </a:r>
          </a:p>
          <a:p>
            <a:r>
              <a:rPr lang="en-US" sz="2400" u="sng" dirty="0" err="1" smtClean="0"/>
              <a:t>Latifundia</a:t>
            </a:r>
            <a:r>
              <a:rPr lang="en-US" sz="2400" dirty="0" smtClean="0"/>
              <a:t> (large farms) uses too much slave labor – poor independent farmers out of work</a:t>
            </a:r>
          </a:p>
        </p:txBody>
      </p:sp>
      <p:pic>
        <p:nvPicPr>
          <p:cNvPr id="4" name="Picture 5" descr="diocletian%27sr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810000"/>
            <a:ext cx="37592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92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5274</Words>
  <Application>Microsoft Office PowerPoint</Application>
  <PresentationFormat>On-screen Show (4:3)</PresentationFormat>
  <Paragraphs>715</Paragraphs>
  <Slides>104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6" baseType="lpstr">
      <vt:lpstr>Office Theme</vt:lpstr>
      <vt:lpstr>QuickTime Picture</vt:lpstr>
      <vt:lpstr>Review 1</vt:lpstr>
      <vt:lpstr>What is my job</vt:lpstr>
      <vt:lpstr>June 2011</vt:lpstr>
      <vt:lpstr>August 2010</vt:lpstr>
      <vt:lpstr>August 2010</vt:lpstr>
      <vt:lpstr>June 2011</vt:lpstr>
      <vt:lpstr>June 2011</vt:lpstr>
      <vt:lpstr>June 2010</vt:lpstr>
      <vt:lpstr>January 2010</vt:lpstr>
      <vt:lpstr>Paleolithic</vt:lpstr>
      <vt:lpstr>June 2012</vt:lpstr>
      <vt:lpstr>Neolithic</vt:lpstr>
      <vt:lpstr>August 2011</vt:lpstr>
      <vt:lpstr>August 2010</vt:lpstr>
      <vt:lpstr>June 2012</vt:lpstr>
      <vt:lpstr>June 2010</vt:lpstr>
      <vt:lpstr>June 2011</vt:lpstr>
      <vt:lpstr>January 2012</vt:lpstr>
      <vt:lpstr>January 2011</vt:lpstr>
      <vt:lpstr>January 2011</vt:lpstr>
      <vt:lpstr>January 2011</vt:lpstr>
      <vt:lpstr>January 2010</vt:lpstr>
      <vt:lpstr>PowerPoint Presentation</vt:lpstr>
      <vt:lpstr>January 2010</vt:lpstr>
      <vt:lpstr>August 2013</vt:lpstr>
      <vt:lpstr>August 2012</vt:lpstr>
      <vt:lpstr>Mesopotamia - Sumerians</vt:lpstr>
      <vt:lpstr>January 2011</vt:lpstr>
      <vt:lpstr>January 2011</vt:lpstr>
      <vt:lpstr>August 2011</vt:lpstr>
      <vt:lpstr>Aug 2012</vt:lpstr>
      <vt:lpstr>Jan 2013</vt:lpstr>
      <vt:lpstr>August 2010</vt:lpstr>
      <vt:lpstr>June 2011</vt:lpstr>
      <vt:lpstr>Hammurabi’s Law Code</vt:lpstr>
      <vt:lpstr>January 2010</vt:lpstr>
      <vt:lpstr>June 2013</vt:lpstr>
      <vt:lpstr>June 2011</vt:lpstr>
      <vt:lpstr>August 2011</vt:lpstr>
      <vt:lpstr>June 2012</vt:lpstr>
      <vt:lpstr>January 2012</vt:lpstr>
      <vt:lpstr>Egyptians - Nile</vt:lpstr>
      <vt:lpstr>January 2011</vt:lpstr>
      <vt:lpstr>January 2014</vt:lpstr>
      <vt:lpstr>June 2012</vt:lpstr>
      <vt:lpstr>Indus River</vt:lpstr>
      <vt:lpstr>June 2013</vt:lpstr>
      <vt:lpstr>January 2012</vt:lpstr>
      <vt:lpstr>August 2010</vt:lpstr>
      <vt:lpstr>Classical India</vt:lpstr>
      <vt:lpstr>June 2010</vt:lpstr>
      <vt:lpstr>August 2012</vt:lpstr>
      <vt:lpstr>January 2012</vt:lpstr>
      <vt:lpstr>August 2011</vt:lpstr>
      <vt:lpstr>Classical India (cont)</vt:lpstr>
      <vt:lpstr>June 2013</vt:lpstr>
      <vt:lpstr>Jan 2013</vt:lpstr>
      <vt:lpstr>Jan 2013</vt:lpstr>
      <vt:lpstr>August 2012</vt:lpstr>
      <vt:lpstr>June 2011</vt:lpstr>
      <vt:lpstr>June 2012</vt:lpstr>
      <vt:lpstr>August 2011</vt:lpstr>
      <vt:lpstr>August 201</vt:lpstr>
      <vt:lpstr>Classical China</vt:lpstr>
      <vt:lpstr>August 2011</vt:lpstr>
      <vt:lpstr>August 2010</vt:lpstr>
      <vt:lpstr>August 2010</vt:lpstr>
      <vt:lpstr>January 2010</vt:lpstr>
      <vt:lpstr>August 2011</vt:lpstr>
      <vt:lpstr>June 2011</vt:lpstr>
      <vt:lpstr>January 2011</vt:lpstr>
      <vt:lpstr>January 2013</vt:lpstr>
      <vt:lpstr>January 2012</vt:lpstr>
      <vt:lpstr>August 2011</vt:lpstr>
      <vt:lpstr>June 2012</vt:lpstr>
      <vt:lpstr>June 2013</vt:lpstr>
      <vt:lpstr>June 2012</vt:lpstr>
      <vt:lpstr>Classical China - continued</vt:lpstr>
      <vt:lpstr>January 2014</vt:lpstr>
      <vt:lpstr>January 2012</vt:lpstr>
      <vt:lpstr>August 2013</vt:lpstr>
      <vt:lpstr>Southwest Asian Empires</vt:lpstr>
      <vt:lpstr>June 2012</vt:lpstr>
      <vt:lpstr>Geography of Greece</vt:lpstr>
      <vt:lpstr>January 2011</vt:lpstr>
      <vt:lpstr>Classical Greece</vt:lpstr>
      <vt:lpstr>Jan 2014</vt:lpstr>
      <vt:lpstr>August 2013</vt:lpstr>
      <vt:lpstr>August 2013</vt:lpstr>
      <vt:lpstr>Jan 2012</vt:lpstr>
      <vt:lpstr>January 2012</vt:lpstr>
      <vt:lpstr>August 2013</vt:lpstr>
      <vt:lpstr>Hellenistic Greece</vt:lpstr>
      <vt:lpstr>June 2010</vt:lpstr>
      <vt:lpstr>Classical Romans</vt:lpstr>
      <vt:lpstr>January 2010</vt:lpstr>
      <vt:lpstr>August 2013</vt:lpstr>
      <vt:lpstr>June 2010</vt:lpstr>
      <vt:lpstr>Collapse of Romans</vt:lpstr>
      <vt:lpstr>Collapse of Romans (cont)</vt:lpstr>
      <vt:lpstr>June 2013</vt:lpstr>
      <vt:lpstr>August 2012</vt:lpstr>
      <vt:lpstr>January 2013</vt:lpstr>
      <vt:lpstr>August 2012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1</dc:title>
  <dc:creator>Lyons, Anne</dc:creator>
  <cp:lastModifiedBy>Windows User</cp:lastModifiedBy>
  <cp:revision>41</cp:revision>
  <dcterms:created xsi:type="dcterms:W3CDTF">2013-06-03T19:07:22Z</dcterms:created>
  <dcterms:modified xsi:type="dcterms:W3CDTF">2014-06-04T19:59:14Z</dcterms:modified>
</cp:coreProperties>
</file>